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7" r:id="rId9"/>
    <p:sldId id="266" r:id="rId10"/>
    <p:sldId id="264" r:id="rId11"/>
    <p:sldId id="268" r:id="rId12"/>
    <p:sldId id="269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4C5-8685-48C6-8AAE-9B263DE6C431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26B8-EA1A-4E9E-9D37-8A032D269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3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4C5-8685-48C6-8AAE-9B263DE6C431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26B8-EA1A-4E9E-9D37-8A032D269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63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4C5-8685-48C6-8AAE-9B263DE6C431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26B8-EA1A-4E9E-9D37-8A032D269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767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4C5-8685-48C6-8AAE-9B263DE6C431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26B8-EA1A-4E9E-9D37-8A032D269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27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4C5-8685-48C6-8AAE-9B263DE6C431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26B8-EA1A-4E9E-9D37-8A032D269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89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4C5-8685-48C6-8AAE-9B263DE6C431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26B8-EA1A-4E9E-9D37-8A032D269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35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4C5-8685-48C6-8AAE-9B263DE6C431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26B8-EA1A-4E9E-9D37-8A032D269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99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4C5-8685-48C6-8AAE-9B263DE6C431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26B8-EA1A-4E9E-9D37-8A032D269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98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4C5-8685-48C6-8AAE-9B263DE6C431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26B8-EA1A-4E9E-9D37-8A032D269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68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4C5-8685-48C6-8AAE-9B263DE6C431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26B8-EA1A-4E9E-9D37-8A032D269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4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4C5-8685-48C6-8AAE-9B263DE6C431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26B8-EA1A-4E9E-9D37-8A032D269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4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3E4C5-8685-48C6-8AAE-9B263DE6C431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626B8-EA1A-4E9E-9D37-8A032D269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72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4681" y="1412776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Распоряжение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Комитета по образованию Санкт-Петербурга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1357-р от 04.04.2014г.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effectLst/>
                <a:latin typeface="Times New Roman"/>
                <a:ea typeface="Calibri"/>
              </a:rPr>
              <a:t>«Об утверждении Методических рекомендаций по организации вариативных форм психолого-педагогической и (или) коррекционно-развивающей помощи детям с ограниченными возможностями здоровья в системе дошкольного образования»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497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9532" y="394692"/>
            <a:ext cx="84249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Содержание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работы, технологии, методы работы специалистов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Центра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определяются ОП, реализуемыми ОО, исходя из особенностей психофизического развития и индивидуальных возможностей ребёнка с ОВЗ.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Основными формами работы являются индивидуальные и групповые занятия, консультирование родителей, включая домашние визиты. Максимальная нагрузка индивидуальных и групповых занятий не должна превышать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часов в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неделю. Индивидуальная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специалистов СРП составляет:</a:t>
            </a:r>
          </a:p>
          <a:p>
            <a:pPr marL="285750" lvl="0" indent="-285750" algn="just">
              <a:buFontTx/>
              <a:buChar char="-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детьми –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 2 часов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проводится не реже 1 раза в неделю</a:t>
            </a:r>
          </a:p>
          <a:p>
            <a:pPr marL="285750" lvl="0" indent="-285750" algn="just">
              <a:buFontTx/>
              <a:buChar char="-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родителями – 2 часа и проводится не реже 1 раза в неделю</a:t>
            </a:r>
          </a:p>
          <a:p>
            <a:pPr lvl="1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Групповая  работа специалистов СРП составляет:</a:t>
            </a:r>
          </a:p>
          <a:p>
            <a:pPr marL="285750" lvl="0" indent="-285750" algn="just">
              <a:buFontTx/>
              <a:buChar char="-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детьми –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 2 часов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проводится не реже 1 раза в неделю</a:t>
            </a:r>
          </a:p>
          <a:p>
            <a:pPr marL="285750" lvl="0" indent="-285750" algn="just">
              <a:buFontTx/>
              <a:buChar char="-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родителями – 2 часа и проводится не реже 1 раза в неделю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Наполняемость групп: с тяж. нарушениями  до 5 детей, с другими ОВЗ до 10 детей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По достижению ребёнком возраста 3 лет с согласия родителей ребёнок направляется в ПМПК для проведения комплексного ПМП обследования и подготовки дальнейшей помощи в организации обучения и воспитания.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СРП ведется следующая документация: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Карта развития каждого ребёнка;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 индивидуальной, групповой работы с детьми;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График работы специалистов;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Отчет об эффективности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деятельностиСРП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Журнал учета посещаемости;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Журнал работы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2758368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332656"/>
            <a:ext cx="8136904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Логопедический пункт (далее ЛП)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Создается в ОО, реализующих ООП ДО, адаптированную для детей с ОВЗ (детей с тяжелыми нарушениями речи в возрасте от 5-7 лет (нарушение произношения отдельных звуков, ФНР) подтвержденные территориальной ПМПК, посещающие  группы общеразвивающей или оздоровительной направленности ОО, реализующих ООП ДО.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осуществляется на основании заявления родителя (законного представителя)</a:t>
            </a:r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рамках организации деятельности Центра предоставляется государственная услуга в сфере образования.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Целью деятельности ЛО является:</a:t>
            </a:r>
          </a:p>
          <a:p>
            <a:pPr marL="285750" lvl="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коррекционно-развивающей помощи детям с ОВЗ, имеющим нарушение речевого развития в возрасте от 5 до 7 лет.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Основные направления деятельности ЛП:</a:t>
            </a:r>
          </a:p>
          <a:p>
            <a:pPr marL="285750" lvl="0" indent="-285750"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иагностическое;</a:t>
            </a:r>
          </a:p>
          <a:p>
            <a:pPr marL="285750" lvl="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Коррекционно-развивающее;</a:t>
            </a:r>
          </a:p>
          <a:p>
            <a:pPr marL="285750" lvl="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Информационно-методическое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организации ЛО в штатное расписание ОО дополнительно вводится 1 ставка по должности «учитель-логопед» на 25 детей с нарушением произношения отдельных звуков, ФНР. Общее количество детей на 1 ставку учителя-логопеда в течение года 25 человек.</a:t>
            </a:r>
          </a:p>
          <a:p>
            <a:pPr marL="285750" lvl="0" indent="-285750" algn="just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038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476672"/>
            <a:ext cx="79928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Логопедический пункт (ЛО)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ЛП создается если на начало года не менее 25 детей с нарушением речи. Продолжительность коррекционно-развивающей работы с 1 ребёнком составляет ½ года.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форма организации логопедической работы – индивидуальное занятие, при необходимости групповые.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Продолжительность проведения занятий: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Индивидуальных  от 10 до 25 минут не менее 2 раз в неделю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Групповых от 25 до 30 минут не менее 2 раз в неделю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ЛП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ведется следующая документация: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Речевая карта каждого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ребёнка;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 индивидуальной, групповой работы с детьми;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График работы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учителя-логопеда;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Отчет об эффективности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ЛП;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Журнал учета посещаемости;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Журнал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консультирования  родителями.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Решение о продлении срока оказания коррекционно-развивающей помощи ребёнку принимается территориальной ПМПК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343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404664"/>
            <a:ext cx="8208912" cy="2535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Кроме того в группах общеразвивающей, оздоровительной направленности ОО, реализующих ООП ДО, при наличии детей с ОВЗ, имеющих нарушение речевого развития в возрасте от 5 до 7 лет, также может быть оказана коррекционно-развивающая помощь.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этого в вводится 1 ставка по должности «учитель-логопед» из расчета на 25 детей с нарушением речи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67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620688"/>
            <a:ext cx="79208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соответствии с федеральным законодательством и законодательством Санкт-Петербурга дошкольное образование детей с ОВЗ осуществляется с учетом максимально-полной реализацией их потребностей и возможностей.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Дошкольное образование детей с ОВЗ может быть организовано в следующих формах: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Совместно с другими детьми (инклюзивное образование) в группах комбинированной направленности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группах компенсирующей направленности для детей с ОВЗ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форме семейного образования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форме обучения на дому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медицинских организациях.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692696"/>
            <a:ext cx="813690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Содержание ДО в условиях организации обучения и воспитания детей с ОВЗ определяется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адаптированной образовательной программой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 рамках которой: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осуществляется психолого-педагогическая и (или) коррекционно-развивающая помощь детям с ОВЗ, а для инвалидов в соответствии с индивидуальной программой реабилитации инвалида.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организации </a:t>
            </a:r>
            <a:r>
              <a:rPr lang="ru-RU" sz="2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психолого-педагогической </a:t>
            </a:r>
            <a:r>
              <a:rPr lang="ru-RU" sz="2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(или) </a:t>
            </a:r>
            <a:r>
              <a:rPr lang="ru-RU" sz="2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коррекционно-развивающей помощи </a:t>
            </a:r>
            <a:r>
              <a:rPr lang="ru-RU" sz="2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детям с </a:t>
            </a:r>
            <a:r>
              <a:rPr lang="ru-RU" sz="2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ОВЗ в возрасте до 7 лет создаются новые организационные формы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39750" indent="355600">
              <a:lnSpc>
                <a:spcPct val="150000"/>
              </a:lnSpc>
              <a:buAutoNum type="arabicPeriod"/>
            </a:pPr>
            <a:r>
              <a:rPr lang="ru-RU" sz="2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Служба ранней помощи (далее СРП)</a:t>
            </a:r>
          </a:p>
          <a:p>
            <a:pPr marL="539750" indent="355600">
              <a:lnSpc>
                <a:spcPct val="150000"/>
              </a:lnSpc>
              <a:buAutoNum type="arabicPeriod"/>
            </a:pPr>
            <a:r>
              <a:rPr lang="ru-RU" sz="2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Центры сопровождения ребёнка с ОВЗ в возрасте от 3 до 7 лет и его семьи (далее Центр)</a:t>
            </a:r>
          </a:p>
          <a:p>
            <a:pPr marL="539750" indent="355600">
              <a:lnSpc>
                <a:spcPct val="150000"/>
              </a:lnSpc>
              <a:buAutoNum type="arabicPeriod"/>
            </a:pPr>
            <a:r>
              <a:rPr lang="ru-RU" sz="2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Логопедические пункты (далее ЛП)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2273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620688"/>
            <a:ext cx="7992888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39750"/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Службы </a:t>
            </a:r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ранней </a:t>
            </a: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помощи, центры </a:t>
            </a:r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сопровождения ребёнка с ОВЗ в возрасте от 3 до 7 лет и его </a:t>
            </a: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семьи, логопедические </a:t>
            </a:r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пункты </a:t>
            </a: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могут создаваться:</a:t>
            </a:r>
          </a:p>
          <a:p>
            <a:pPr marL="457200" lvl="0" indent="-457200">
              <a:buAutoNum type="arabicPeriod"/>
            </a:pP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 структурное подразделение ОО, реализующей ООП ДО, адаптированную для детей с ОВЗ;</a:t>
            </a:r>
          </a:p>
          <a:p>
            <a:pPr marL="457200" lvl="0" indent="-457200">
              <a:buAutoNum type="arabicPeriod"/>
            </a:pP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Могут создаваться в организациях, осуществляющих обучение по ООП ДО для детей с ОВЗ.</a:t>
            </a:r>
          </a:p>
          <a:p>
            <a:pPr lvl="0"/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В СРП, ЦСР, ЛП принимаются дети по заявлению родителей (законных представителей) на основании заключения ПМПК, котором указывается:</a:t>
            </a:r>
          </a:p>
          <a:p>
            <a:pPr marL="342900" lvl="0" indent="-342900">
              <a:buFontTx/>
              <a:buChar char="-"/>
            </a:pP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Основные выводы о наличии у ребёнка особенностей в физическом и (или) психическом развитии и (или) отклонений в поведении, коррекции нарушений развития и социальной адаптации на основе специальных педагогических подходов;</a:t>
            </a:r>
          </a:p>
          <a:p>
            <a:pPr marL="342900" lvl="0" indent="-342900">
              <a:buFontTx/>
              <a:buChar char="-"/>
            </a:pP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Рекомендации по определению формы получения образования, ОП, которую ребёнок может освоить, форм и методов ПМП помощи, специальных условий для получения образования</a:t>
            </a:r>
            <a:endParaRPr lang="ru-RU" sz="2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17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404664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Деятельность СРП , Центра и ЛП регламентируются нормативными актами ОО. Отчет об эффективности деятельности </a:t>
            </a:r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СРП , ЦСР с ОВЗ в возрасте от 3 до 7 лет и его семьи, ЛП </a:t>
            </a: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представляется в территориальную ППМ комиссию.</a:t>
            </a:r>
          </a:p>
          <a:p>
            <a:endParaRPr lang="ru-RU" sz="2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1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Служба ранней помощи (СРП)</a:t>
            </a:r>
          </a:p>
          <a:p>
            <a:pPr algn="just"/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Создается для детей младенческого и раннего возраста с ОВЗ, не посещающих ДО, имеющие особые образовательные потребности.</a:t>
            </a:r>
          </a:p>
          <a:p>
            <a:pPr algn="just"/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Данная деятельность осуществляется на основе сетевого взаимодействия с территориальной ПМПК.</a:t>
            </a:r>
          </a:p>
          <a:p>
            <a:pPr algn="just"/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В рамках организации деятельности СРП предоставляется государственная услуга в сфере образования. </a:t>
            </a:r>
          </a:p>
          <a:p>
            <a:pPr algn="just"/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Для организации СРП в штатное расписание ОО</a:t>
            </a:r>
            <a:r>
              <a:rPr lang="ru-RU" dirty="0"/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водя</a:t>
            </a: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тся 1,75 ставки по должности «педагогический работник» на 6 детей с ОВЗ младенческого и раннего возраста. </a:t>
            </a:r>
          </a:p>
          <a:p>
            <a:pPr algn="just"/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организации СРП, как структурного подразделения вводится 1 ставка руководителя структурного подразделения (от 6 детей и более).</a:t>
            </a:r>
          </a:p>
        </p:txBody>
      </p:sp>
    </p:spTree>
    <p:extLst>
      <p:ext uri="{BB962C8B-B14F-4D97-AF65-F5344CB8AC3E}">
        <p14:creationId xmlns:p14="http://schemas.microsoft.com/office/powerpoint/2010/main" val="2299847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404664"/>
            <a:ext cx="8424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состав СПР входят: 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педагог-психолог;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Учитель-дефектолог;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Инструктор по физкультуре (адаптивной физкультуре)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Музыкальный руководитель. При необходимости могут быть включены и другие специалисты.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Целью деятельности СРП является: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Оказание психолого-педагогической и коррекционно-развивающей помощи детям с ОВЗ до 3 лет, 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сопровождение семей;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Подбор адекватных способов взаимодействия с ребёнком, его воспитания, развития, коррекции отклонений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Основными задачами СРП являются: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психолого-педагогического обследования детей с ОВЗ до 3 лет;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Оказание комплексной психолого-педагогической и коррекционно-развивающей помощи детям с ОВЗ до 3 лет;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Осуществление работы по адаптации, социализации, интеграции детей с ОВЗ;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дальнейшего образовательного маршрута.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316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55" y="403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1193" y="332656"/>
            <a:ext cx="813690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Содержание работы, технологии, методы работы специалистов СРП определяются ОП, реализуемыми ОО, исходя из особенностей психофизического развития и индивидуальных возможностей ребёнка с ОВЗ.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Основными формами работы являются индивидуальные и групповые занятия, консультирование родителей, включая домашние визиты. Максимальная нагрузка индивидуальных и групповых занятий не должна превышать 3,5 часов в неделю.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Индивидуальная работа специалистов СРП составляет: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детьми – 1,5 часа и проводится не реже 1 раза в неделю</a:t>
            </a:r>
          </a:p>
          <a:p>
            <a:pPr marL="285750" lvl="0" indent="-285750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родителями – 2 часа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проводится не реже 1 раза в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неделю</a:t>
            </a:r>
          </a:p>
          <a:p>
            <a:pPr lvl="1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Групповая 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специалистов СРП составляет:</a:t>
            </a:r>
          </a:p>
          <a:p>
            <a:pPr marL="285750" lvl="0" indent="-285750">
              <a:buFontTx/>
              <a:buChar char="-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детьми – 1,5 часа и проводится не реже 1 раза в неделю</a:t>
            </a:r>
          </a:p>
          <a:p>
            <a:pPr marL="285750" lvl="0" indent="-285750">
              <a:buFontTx/>
              <a:buChar char="-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родителями – 2 часа и проводится не реже 1 раза в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неделю.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П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достижению ребёнком возраста 3 лет с согласия родителей ребёнок направляется в ПМПК для проведения комплексного ПМП обследования и подготовки дальнейшей помощи в организации обучения и воспитания.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СРП ведется следующая документация: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Карта развития каждого ребёнка;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 индивидуальной, групповой работы с детьми;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График работы специалистов;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Отчет об эффективности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деятельностиСРП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Журнал учета посещаемости;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Журнал работы с родителями</a:t>
            </a:r>
          </a:p>
          <a:p>
            <a:pPr marL="285750" lvl="0" indent="-285750">
              <a:buFontTx/>
              <a:buChar char="-"/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51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404664"/>
            <a:ext cx="8352928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21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сопровождения ребёнка с ОВЗ в возрасте от 3 до 7 лет и его </a:t>
            </a:r>
            <a:r>
              <a:rPr lang="ru-RU" sz="21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семьи (далее Центр)</a:t>
            </a:r>
          </a:p>
          <a:p>
            <a:pPr lvl="0" algn="just"/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Создается для </a:t>
            </a: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возрасте от 3-7 лет </a:t>
            </a:r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ОВЗ, </a:t>
            </a:r>
            <a:r>
              <a:rPr lang="ru-RU" sz="2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посещающих </a:t>
            </a:r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ДО, имеющие особые образовательные </a:t>
            </a: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потребности, подтвержденные территориальной </a:t>
            </a:r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ПМПК.</a:t>
            </a:r>
          </a:p>
          <a:p>
            <a:pPr lvl="0" algn="just"/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В рамках организации деятельности </a:t>
            </a: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Центра </a:t>
            </a:r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предоставляется государственная услуга в сфере образования. </a:t>
            </a:r>
          </a:p>
          <a:p>
            <a:pPr lvl="0" algn="just"/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Для организации </a:t>
            </a: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Центра </a:t>
            </a:r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штатное расписание ОО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вводятся 1,75 ставки по должности «педагогический работник» на </a:t>
            </a: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детей с ОВЗ </a:t>
            </a: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возрасте от 3 до 7 лет. </a:t>
            </a:r>
            <a:endParaRPr lang="ru-RU" sz="2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При организации СРП, как структурного подразделения вводится 1 ставка руководителя структурного подразделения (от </a:t>
            </a: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детей и более</a:t>
            </a: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состав СПР входят: </a:t>
            </a:r>
          </a:p>
          <a:p>
            <a:pPr marL="285750" lvl="0" indent="-28575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Учитель-дефектолог;</a:t>
            </a:r>
          </a:p>
          <a:p>
            <a:pPr marL="285750" lvl="0" indent="-285750"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Инструктор по физкультуре (адаптивной физкультуре)</a:t>
            </a:r>
          </a:p>
          <a:p>
            <a:pPr marL="285750" lvl="0" indent="-285750"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руководитель. При необходимости могут быть включены и другие специалисты.</a:t>
            </a:r>
          </a:p>
          <a:p>
            <a:pPr lvl="0" algn="just"/>
            <a:endParaRPr lang="ru-RU" sz="2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674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404664"/>
            <a:ext cx="8208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Центр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Целью деятельности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Центра является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Оказание психолого-педагогической и коррекционно-развивающей помощи детям с ОВЗ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возрасте от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 7 лет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285750" lvl="0" indent="-28575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единства и преемственности семейного и общественного воспитания;</a:t>
            </a:r>
          </a:p>
          <a:p>
            <a:pPr marL="285750" lvl="0" indent="-28575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Осуществление социально-психолого-педагогического сопровождения семьи;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Подбор адекватных способов взаимодействия с ребёнком, его воспитания, развития, коррекции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отклонений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Основными задачами СРП являются:</a:t>
            </a:r>
          </a:p>
          <a:p>
            <a:pPr marL="285750" lvl="0" indent="-285750"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Проведение психолого-педагогического обследования детей с ОВЗ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 7 лет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Оказание комплексной психолого-педагогической и коррекционно-развивающей помощи детям с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ОВЗ;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Осуществление работы по адаптации, социализации, интеграции детей с ОВЗ;</a:t>
            </a:r>
          </a:p>
          <a:p>
            <a:pPr marL="285750" lvl="0" indent="-285750"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Определение дальнейшего образовательного маршрута.</a:t>
            </a:r>
          </a:p>
          <a:p>
            <a:pPr marL="285750" lvl="0" indent="-285750">
              <a:buFontTx/>
              <a:buChar char="-"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40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262</Words>
  <Application>Microsoft Office PowerPoint</Application>
  <PresentationFormat>Экран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15</cp:revision>
  <dcterms:created xsi:type="dcterms:W3CDTF">2014-04-10T10:28:59Z</dcterms:created>
  <dcterms:modified xsi:type="dcterms:W3CDTF">2014-04-11T05:22:51Z</dcterms:modified>
</cp:coreProperties>
</file>