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86" r:id="rId5"/>
    <p:sldId id="287" r:id="rId6"/>
    <p:sldId id="265" r:id="rId7"/>
    <p:sldId id="259" r:id="rId8"/>
    <p:sldId id="267" r:id="rId9"/>
    <p:sldId id="260" r:id="rId10"/>
    <p:sldId id="266" r:id="rId11"/>
    <p:sldId id="261" r:id="rId12"/>
    <p:sldId id="263" r:id="rId13"/>
    <p:sldId id="282" r:id="rId14"/>
    <p:sldId id="284" r:id="rId15"/>
    <p:sldId id="268" r:id="rId16"/>
    <p:sldId id="262" r:id="rId17"/>
    <p:sldId id="274" r:id="rId18"/>
    <p:sldId id="271" r:id="rId19"/>
    <p:sldId id="273" r:id="rId20"/>
    <p:sldId id="270" r:id="rId21"/>
    <p:sldId id="272" r:id="rId22"/>
    <p:sldId id="275" r:id="rId23"/>
    <p:sldId id="276" r:id="rId24"/>
    <p:sldId id="277" r:id="rId25"/>
    <p:sldId id="278" r:id="rId26"/>
    <p:sldId id="279" r:id="rId27"/>
    <p:sldId id="283" r:id="rId28"/>
    <p:sldId id="28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6544-78FD-4517-BE71-E96CF5465C8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3D9CA-3703-4A9B-8064-D5BDB622F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966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3D9CA-3703-4A9B-8064-D5BDB622FE7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78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BD1E-EB41-415F-B34E-5BBDD1F8E530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4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BD1E-EB41-415F-B34E-5BBDD1F8E530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22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BD1E-EB41-415F-B34E-5BBDD1F8E530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72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BD1E-EB41-415F-B34E-5BBDD1F8E530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09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BD1E-EB41-415F-B34E-5BBDD1F8E530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42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BD1E-EB41-415F-B34E-5BBDD1F8E530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31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BD1E-EB41-415F-B34E-5BBDD1F8E530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8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BD1E-EB41-415F-B34E-5BBDD1F8E530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88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BD1E-EB41-415F-B34E-5BBDD1F8E530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02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BD1E-EB41-415F-B34E-5BBDD1F8E530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37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BD1E-EB41-415F-B34E-5BBDD1F8E530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78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8BD1E-EB41-415F-B34E-5BBDD1F8E530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5A093-C494-4A73-93F7-9D9903DE7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74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31640" y="692696"/>
            <a:ext cx="6480720" cy="34470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Документация</a:t>
            </a:r>
          </a:p>
          <a:p>
            <a:pPr algn="ctr"/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ДОО.</a:t>
            </a:r>
          </a:p>
          <a:p>
            <a:pPr algn="ctr"/>
            <a:endParaRPr lang="ru-RU" sz="2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Планирование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4869160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Таяновская Е.В.</a:t>
            </a:r>
          </a:p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етодист по дошкольному образованию ГБОУ ИМЦ Петродворцового района 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Санкт-Петербурга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51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260648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Приложения </a:t>
            </a:r>
          </a:p>
          <a:p>
            <a:pPr lvl="0" algn="ctr"/>
            <a:r>
              <a:rPr lang="ru-RU" sz="1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 годовому плану ДОУ</a:t>
            </a:r>
            <a:endParaRPr lang="ru-RU" sz="16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052736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3888" lvl="0" indent="-514350" algn="just" fontAlgn="base">
              <a:lnSpc>
                <a:spcPct val="150000"/>
              </a:lnSpc>
              <a:spcAft>
                <a:spcPct val="0"/>
              </a:spcAf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образовательной работы с детьми.</a:t>
            </a:r>
          </a:p>
          <a:p>
            <a:pPr marL="623888" lvl="0" indent="-514350" algn="just" fontAlgn="base">
              <a:lnSpc>
                <a:spcPct val="150000"/>
              </a:lnSpc>
              <a:spcAft>
                <a:spcPct val="0"/>
              </a:spcAft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Организация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оздоровительной работы с детьми.                 </a:t>
            </a:r>
          </a:p>
          <a:p>
            <a:pPr marL="623888" lvl="0" indent="-514350" algn="just" fontAlgn="base">
              <a:lnSpc>
                <a:spcPct val="150000"/>
              </a:lnSpc>
              <a:spcAft>
                <a:spcPct val="0"/>
              </a:spcAft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План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работы родительского комитета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ДОО (!!!).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23888" lvl="0" indent="-514350" algn="just" fontAlgn="base">
              <a:lnSpc>
                <a:spcPct val="150000"/>
              </a:lnSpc>
              <a:spcAft>
                <a:spcPct val="0"/>
              </a:spcAft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План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работы Совета по питанию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ДОО.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87313" lvl="0" indent="22225" algn="just" fontAlgn="base">
              <a:lnSpc>
                <a:spcPct val="150000"/>
              </a:lnSpc>
              <a:spcAft>
                <a:spcPct val="0"/>
              </a:spcAft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Система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комплексного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психолого-медико-педагогического сопровождения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детей с  ОВЗ. </a:t>
            </a:r>
          </a:p>
          <a:p>
            <a:pPr marL="87313" lvl="0" algn="just" fontAlgn="base">
              <a:lnSpc>
                <a:spcPct val="150000"/>
              </a:lnSpc>
              <a:spcAft>
                <a:spcPct val="0"/>
              </a:spcAft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План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опытно-экспериментальной работы (для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ДОО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опытно-экспериментальных площадок, ресурсных центров, школ-лабораторий). </a:t>
            </a:r>
          </a:p>
          <a:p>
            <a:pPr marL="623888" lvl="0" indent="-514350" algn="just" fontAlgn="base">
              <a:lnSpc>
                <a:spcPct val="150000"/>
              </a:lnSpc>
              <a:spcAft>
                <a:spcPct val="0"/>
              </a:spcAft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План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семинара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(при наличии в годовом плане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ДОО).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109538" lvl="0" algn="just" fontAlgn="base">
              <a:lnSpc>
                <a:spcPct val="150000"/>
              </a:lnSpc>
              <a:spcAft>
                <a:spcPct val="0"/>
              </a:spcAft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8. План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ДОО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месяц </a:t>
            </a:r>
          </a:p>
          <a:p>
            <a:pPr marL="623888" lvl="0" indent="-514350" algn="just" fontAlgn="base">
              <a:lnSpc>
                <a:spcPct val="150000"/>
              </a:lnSpc>
              <a:spcAft>
                <a:spcPct val="0"/>
              </a:spcAft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9. План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ДОО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летний период</a:t>
            </a:r>
          </a:p>
          <a:p>
            <a:pPr marL="427038" lvl="0" indent="-427038" fontAlgn="base">
              <a:lnSpc>
                <a:spcPct val="150000"/>
              </a:lnSpc>
              <a:spcAft>
                <a:spcPct val="0"/>
              </a:spcAft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структуре годового плана с учетом работы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ДОО)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23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53074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9592" y="773272"/>
            <a:ext cx="748883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000" b="1" dirty="0">
                <a:latin typeface="Times New Roman"/>
                <a:ea typeface="Times New Roman"/>
              </a:rPr>
              <a:t>Обязательная документация</a:t>
            </a:r>
            <a:r>
              <a:rPr lang="ru-RU" sz="2000" dirty="0">
                <a:latin typeface="Times New Roman"/>
                <a:ea typeface="Times New Roman"/>
              </a:rPr>
              <a:t> по организации </a:t>
            </a:r>
            <a:r>
              <a:rPr lang="ru-RU" sz="2000" dirty="0" err="1">
                <a:latin typeface="Times New Roman"/>
                <a:ea typeface="Times New Roman"/>
              </a:rPr>
              <a:t>воспитательно</a:t>
            </a:r>
            <a:r>
              <a:rPr lang="ru-RU" sz="2000" dirty="0">
                <a:latin typeface="Times New Roman"/>
                <a:ea typeface="Times New Roman"/>
              </a:rPr>
              <a:t>-образовательного процесса включает в себя</a:t>
            </a:r>
            <a:r>
              <a:rPr lang="ru-RU" sz="2000" dirty="0" smtClean="0">
                <a:latin typeface="Times New Roman"/>
                <a:ea typeface="Times New Roman"/>
              </a:rPr>
              <a:t>:</a:t>
            </a:r>
            <a:endParaRPr lang="ru-RU" sz="2000" dirty="0"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Рабочая программа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алендарный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план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образовательной работы с детьми,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Табель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посещаемости детей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000" dirty="0" smtClean="0">
                <a:latin typeface="Times New Roman"/>
                <a:ea typeface="Times New Roman"/>
              </a:rPr>
              <a:t>Документация </a:t>
            </a:r>
            <a:r>
              <a:rPr lang="ru-RU" sz="2000" dirty="0">
                <a:latin typeface="Times New Roman"/>
                <a:ea typeface="Times New Roman"/>
              </a:rPr>
              <a:t>может быть систематизирована в следующих папках:</a:t>
            </a:r>
            <a:endParaRPr lang="ru-RU" sz="2000" dirty="0"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150000"/>
              </a:lnSpc>
              <a:buSzPts val="1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информационно-нормативная (01),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150000"/>
              </a:lnSpc>
              <a:buSzPts val="1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планирования и анализа (02),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150000"/>
              </a:lnSpc>
              <a:buSzPts val="1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организация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воспитательно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-образовательной работы (03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).</a:t>
            </a:r>
            <a:endParaRPr lang="ru-RU" sz="2000" b="1" dirty="0" smtClean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</a:pPr>
            <a:endParaRPr lang="ru-RU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Tx/>
              <a:buAutoNum type="arabicPeriod"/>
            </a:pPr>
            <a:endParaRPr lang="ru-RU" sz="2400" b="1" dirty="0" smtClean="0">
              <a:solidFill>
                <a:srgbClr val="B83D68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Tx/>
              <a:buAutoNum type="arabicPeriod"/>
            </a:pPr>
            <a:endParaRPr lang="ru-RU" sz="2400" b="1" dirty="0">
              <a:solidFill>
                <a:srgbClr val="B83D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720" y="139166"/>
            <a:ext cx="7070147" cy="63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10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116632"/>
            <a:ext cx="8424936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215" algn="just"/>
            <a:r>
              <a:rPr lang="ru-RU" sz="1400" b="1" dirty="0">
                <a:solidFill>
                  <a:prstClr val="black"/>
                </a:solidFill>
                <a:latin typeface="Times New Roman"/>
                <a:ea typeface="Times New Roman"/>
              </a:rPr>
              <a:t>Рекомендуемая документация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 по организации </a:t>
            </a:r>
            <a:r>
              <a:rPr lang="ru-RU" sz="1400" dirty="0" err="1">
                <a:solidFill>
                  <a:prstClr val="black"/>
                </a:solidFill>
                <a:latin typeface="Times New Roman"/>
                <a:ea typeface="Times New Roman"/>
              </a:rPr>
              <a:t>воспитательно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Times New Roman"/>
              </a:rPr>
              <a:t>-образовательного процесса включает в себя:</a:t>
            </a:r>
            <a:endParaRPr lang="ru-RU" sz="16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 algn="ctr">
              <a:buAutoNum type="arabicPeriod"/>
            </a:pPr>
            <a:r>
              <a:rPr lang="ru-RU" b="1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Информационно-нормативную </a:t>
            </a:r>
            <a:r>
              <a:rPr lang="ru-RU" b="1" u="sng" dirty="0">
                <a:solidFill>
                  <a:prstClr val="black"/>
                </a:solidFill>
                <a:latin typeface="Times New Roman"/>
                <a:ea typeface="Times New Roman"/>
              </a:rPr>
              <a:t>документацию воспитателя</a:t>
            </a:r>
            <a:r>
              <a:rPr lang="ru-RU" b="1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:</a:t>
            </a:r>
            <a:endParaRPr lang="ru-RU" sz="1400" dirty="0">
              <a:solidFill>
                <a:prstClr val="black"/>
              </a:solidFill>
              <a:latin typeface="Times New Roman"/>
              <a:ea typeface="Calibri"/>
            </a:endParaRPr>
          </a:p>
          <a:p>
            <a:pPr lvl="0" algn="ctr">
              <a:buSzPts val="1000"/>
              <a:tabLst>
                <a:tab pos="457200" algn="l"/>
              </a:tabLst>
            </a:pPr>
            <a:r>
              <a:rPr lang="ru-RU" sz="1600" u="sng" dirty="0">
                <a:solidFill>
                  <a:prstClr val="black"/>
                </a:solidFill>
                <a:latin typeface="Times New Roman"/>
                <a:ea typeface="Times New Roman"/>
              </a:rPr>
              <a:t>Служебные и должностные инструкции:</a:t>
            </a:r>
            <a:endParaRPr lang="ru-RU" sz="1400" u="sng" dirty="0">
              <a:solidFill>
                <a:prstClr val="black"/>
              </a:solidFill>
              <a:latin typeface="Times New Roman"/>
              <a:ea typeface="Calibri"/>
            </a:endParaRPr>
          </a:p>
          <a:p>
            <a:pPr lvl="0" algn="just"/>
            <a:r>
              <a:rPr lang="ru-RU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1.1.Должностная инструкция воспитателя дошкольных групп.</a:t>
            </a:r>
            <a:br>
              <a:rPr lang="ru-RU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1.2.Инструкция по охране жизни и здоровья детей ДОУ.</a:t>
            </a:r>
            <a:br>
              <a:rPr lang="ru-RU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1.3.Сезонные инструкции по технике безопасности работы на участке.</a:t>
            </a:r>
            <a:br>
              <a:rPr lang="ru-RU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1.4.Инструкция по технике безопасности при организации занятий на физкультурной </a:t>
            </a:r>
            <a:r>
              <a:rPr lang="ru-R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площадке</a:t>
            </a:r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indent="450215" algn="ctr">
              <a:spcAft>
                <a:spcPts val="0"/>
              </a:spcAft>
            </a:pPr>
            <a:r>
              <a:rPr lang="ru-RU" b="1" u="sng" dirty="0" smtClean="0">
                <a:latin typeface="Times New Roman"/>
                <a:ea typeface="Times New Roman"/>
              </a:rPr>
              <a:t>2</a:t>
            </a:r>
            <a:r>
              <a:rPr lang="ru-RU" b="1" u="sng" dirty="0">
                <a:latin typeface="Times New Roman"/>
                <a:ea typeface="Times New Roman"/>
              </a:rPr>
              <a:t>. Общие сведения о </a:t>
            </a:r>
            <a:r>
              <a:rPr lang="ru-RU" b="1" u="sng" dirty="0" smtClean="0">
                <a:latin typeface="Times New Roman"/>
                <a:ea typeface="Times New Roman"/>
              </a:rPr>
              <a:t>группе :</a:t>
            </a:r>
            <a:endParaRPr lang="ru-RU" sz="1600" u="sng" dirty="0">
              <a:latin typeface="Times New Roman"/>
              <a:ea typeface="Calibri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2.1.Список детей группы (с указанием даты рождения и даты поступления в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ДОО).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2.2.Режимы группы (на холодный, теплый, каникулярный, щадящий, адаптационный периоды года).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2.3. Сетка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занятий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2.4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 Листки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адаптации (для вновь поступивших детей).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2.5. Сведения о детях и их родителях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0"/>
              </a:spcAft>
            </a:pPr>
            <a:endParaRPr lang="ru-RU" b="1" dirty="0" smtClean="0">
              <a:latin typeface="Times New Roman"/>
              <a:ea typeface="Times New Roman"/>
            </a:endParaRPr>
          </a:p>
          <a:p>
            <a:pPr indent="450215" algn="ctr">
              <a:spcAft>
                <a:spcPts val="0"/>
              </a:spcAft>
            </a:pPr>
            <a:r>
              <a:rPr lang="ru-RU" b="1" u="sng" dirty="0" smtClean="0">
                <a:latin typeface="Times New Roman"/>
                <a:ea typeface="Times New Roman"/>
              </a:rPr>
              <a:t>3</a:t>
            </a:r>
            <a:r>
              <a:rPr lang="ru-RU" b="1" u="sng" dirty="0">
                <a:latin typeface="Times New Roman"/>
                <a:ea typeface="Times New Roman"/>
              </a:rPr>
              <a:t>. Методическое обеспечение </a:t>
            </a:r>
            <a:r>
              <a:rPr lang="ru-RU" b="1" u="sng" dirty="0" err="1">
                <a:latin typeface="Times New Roman"/>
                <a:ea typeface="Times New Roman"/>
              </a:rPr>
              <a:t>воспитательно</a:t>
            </a:r>
            <a:r>
              <a:rPr lang="ru-RU" b="1" u="sng" dirty="0">
                <a:latin typeface="Times New Roman"/>
                <a:ea typeface="Times New Roman"/>
              </a:rPr>
              <a:t>-образовательного процесса</a:t>
            </a:r>
            <a:endParaRPr lang="ru-RU" sz="1600" u="sng" dirty="0">
              <a:latin typeface="Times New Roman"/>
              <a:ea typeface="Calibri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3.1.Основные направления работы и годовые задачи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ДОО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 текущий год.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3.2. Перспективный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план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реализации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программы (по 5 направлениям развития).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3.3.Материалы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для диагностики по основным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направлениям развития детей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3.4.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Памятки, рекламные проспекты для педагога по результатам окружных и городских мероприятий (курсы, семинары, методические объединения).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07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35596" y="18864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Учебный план</a:t>
            </a:r>
            <a:endParaRPr lang="ru-RU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71186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Учитывает 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программу, в соответствии с которой осуществляется образовательный процесс;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Образовательные области, объем нагрузки, формы работы с детьми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474112"/>
              </p:ext>
            </p:extLst>
          </p:nvPr>
        </p:nvGraphicFramePr>
        <p:xfrm>
          <a:off x="935596" y="1937112"/>
          <a:ext cx="7017699" cy="4952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712"/>
                <a:gridCol w="1897554"/>
                <a:gridCol w="828090"/>
                <a:gridCol w="1008112"/>
                <a:gridCol w="1008112"/>
                <a:gridCol w="1008112"/>
                <a:gridCol w="789007"/>
              </a:tblGrid>
              <a:tr h="731520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Образовательная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область/образовательная деятельность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Организованная образовательная деятельность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2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2-3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3-4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5-6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6-7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Познавательное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развитие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ФЭМП</a:t>
                      </a:r>
                    </a:p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Форм.целостн.карт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 мира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Физическое развитие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5760"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  НОД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8-10 мин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мин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 мин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25 мин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 мин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5760"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НОД в неделю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5760">
                <a:tc gridSpan="2"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Мах.объем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обр.нагрузки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часах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1ч30м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52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810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9592" y="30581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Календарный учебный график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492246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Составляется в соответствии с основными .норм документами.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Согласовывается на педагогическом совете, утверждается руководителем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947466"/>
              </p:ext>
            </p:extLst>
          </p:nvPr>
        </p:nvGraphicFramePr>
        <p:xfrm>
          <a:off x="626354" y="1077021"/>
          <a:ext cx="7776864" cy="5791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2088232"/>
                <a:gridCol w="223224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Возрастная группа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3272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3-4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4-5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643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возрастных групп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11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Начало учебного года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сентября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сентября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95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Окончание учебного года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 мая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 мая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Каникулярное время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04.11.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10.11.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2013</a:t>
                      </a:r>
                    </a:p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01.01. – 09.01. 2014</a:t>
                      </a:r>
                    </a:p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24.03 – 31.03.2014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04.11. - 10.11. 2013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01.01. – 09.01. 2014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24.03 – 31.03.2014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 всего учебного года, в том числе: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 недель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 недель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полугодие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 недель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 недель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полугодие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 недель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 недель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6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 учебной недели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 дней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дней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Длительность 1 НОД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 мин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 мин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Регламентирование обр.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процесса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половина дня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 проведения мониторинга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Указать даты на начало года, промежуточный, итоговый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Летний оздоровительный период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01.06. -31.08.2014г.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01.06. -31.08.2014г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1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91580" y="480268"/>
            <a:ext cx="756084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3. Рабочая программа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Титульный лист: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1.  Полное наименование образовательной организации (в соответствии с Уставом).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2.  Наименование «Рабочая программа ……. группы»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3.  Срок реализации программы: 2013-2014 учебный год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4.  Грифы рассмотрения, согласования (с указание номера протокола и даты рассмотрения) и утверждение рабочей программы (с указанием номера приказа и подписи руководителя образовательного учреждения).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5. Ф.И.О. педагогов.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6. Название города.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7. Год составления программы. Рабочую программу прошиваем по всем правилам: нумеруем страницы, печать, подпись руководителя.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11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83568" y="110143"/>
            <a:ext cx="7560840" cy="591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B83D68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 smtClean="0">
              <a:solidFill>
                <a:srgbClr val="B83D68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Рабочая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</a:t>
            </a:r>
          </a:p>
          <a:p>
            <a:pPr marL="590550" lvl="0" algn="just">
              <a:lnSpc>
                <a:spcPct val="115000"/>
              </a:lnSpc>
            </a:pPr>
            <a:endParaRPr lang="ru-RU" sz="16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Lucida Sans Unicode"/>
              <a:cs typeface="Times New Roman" pitchFamily="18" charset="0"/>
            </a:endParaRPr>
          </a:p>
          <a:p>
            <a:pPr marL="590550" lvl="0" algn="just">
              <a:lnSpc>
                <a:spcPct val="150000"/>
              </a:lnSpc>
            </a:pPr>
            <a:r>
              <a:rPr lang="ru-R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Lucida Sans Unicode"/>
                <a:cs typeface="Times New Roman" pitchFamily="18" charset="0"/>
              </a:rPr>
              <a:t>Пояснительная </a:t>
            </a:r>
            <a:r>
              <a:rPr lang="ru-RU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Lucida Sans Unicode"/>
                <a:cs typeface="Times New Roman" pitchFamily="18" charset="0"/>
              </a:rPr>
              <a:t>записка. </a:t>
            </a:r>
          </a:p>
          <a:p>
            <a:pPr lvl="0" algn="just">
              <a:lnSpc>
                <a:spcPct val="150000"/>
              </a:lnSpc>
              <a:tabLst>
                <a:tab pos="450215" algn="l"/>
              </a:tabLst>
            </a:pPr>
            <a:r>
              <a:rPr lang="ru-RU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Lucida Sans Unicode"/>
                <a:cs typeface="Times New Roman" pitchFamily="18" charset="0"/>
              </a:rPr>
              <a:t>Введение, возрастные особенности детей; </a:t>
            </a:r>
          </a:p>
          <a:p>
            <a:pPr lvl="0" algn="just">
              <a:lnSpc>
                <a:spcPct val="150000"/>
              </a:lnSpc>
              <a:tabLst>
                <a:tab pos="450215" algn="l"/>
              </a:tabLst>
            </a:pPr>
            <a:r>
              <a:rPr lang="ru-RU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Lucida Sans Unicode"/>
                <a:cs typeface="Times New Roman" pitchFamily="18" charset="0"/>
              </a:rPr>
              <a:t>организация режима пребывания детей в образовательном учреждении на теплый и холодный период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romanUcPeriod"/>
              <a:tabLst>
                <a:tab pos="685800" algn="l"/>
              </a:tabLst>
            </a:pPr>
            <a:r>
              <a:rPr lang="ru-RU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Lucida Sans Unicode"/>
                <a:cs typeface="Times New Roman" pitchFamily="18" charset="0"/>
              </a:rPr>
              <a:t>Сетка непосредственно организованной образовательной деятельности.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romanUcPeriod"/>
              <a:tabLst>
                <a:tab pos="685800" algn="l"/>
              </a:tabLst>
            </a:pPr>
            <a:r>
              <a:rPr lang="ru-RU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Lucida Sans Unicode"/>
                <a:cs typeface="Times New Roman" pitchFamily="18" charset="0"/>
              </a:rPr>
              <a:t>Календарный план образовательной работы с детьми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romanUcPeriod"/>
              <a:tabLst>
                <a:tab pos="685800" algn="l"/>
              </a:tabLst>
            </a:pPr>
            <a:r>
              <a:rPr lang="ru-RU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Lucida Sans Unicode"/>
                <a:cs typeface="Times New Roman" pitchFamily="18" charset="0"/>
              </a:rPr>
              <a:t>Календарно-тематическое планирование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romanUcPeriod"/>
              <a:tabLst>
                <a:tab pos="685800" algn="l"/>
              </a:tabLst>
            </a:pPr>
            <a:r>
              <a:rPr lang="ru-RU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Lucida Sans Unicode"/>
                <a:cs typeface="Times New Roman" pitchFamily="18" charset="0"/>
              </a:rPr>
              <a:t>Перспективный план по реализации программы (по 5 направлениям развития).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romanUcPeriod"/>
              <a:tabLst>
                <a:tab pos="685800" algn="l"/>
              </a:tabLst>
            </a:pPr>
            <a:r>
              <a:rPr lang="ru-RU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Lucida Sans Unicode"/>
                <a:cs typeface="Times New Roman" pitchFamily="18" charset="0"/>
              </a:rPr>
              <a:t>Перспективный план по взаимодействию с родителями.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romanUcPeriod"/>
              <a:tabLst>
                <a:tab pos="685800" algn="l"/>
              </a:tabLst>
            </a:pPr>
            <a:r>
              <a:rPr lang="ru-RU" sz="1600" spc="-5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Материалы педагогической диагностики</a:t>
            </a:r>
            <a:r>
              <a:rPr lang="ru-RU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 для оценки индивидуального    развития детей дошкольного   возраста,   связанная   с   оценкой   эффективности   педагогических действий и лежащей в основе их дальнейшего планирования.</a:t>
            </a:r>
            <a:endParaRPr lang="ru-RU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romanUcPeriod"/>
              <a:tabLst>
                <a:tab pos="685800" algn="l"/>
              </a:tabLst>
            </a:pPr>
            <a:r>
              <a:rPr lang="ru-RU" sz="1600" kern="50" spc="-5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Lucida Sans Unicode"/>
                <a:cs typeface="Times New Roman" pitchFamily="18" charset="0"/>
              </a:rPr>
              <a:t>  </a:t>
            </a:r>
            <a:r>
              <a:rPr lang="ru-RU" sz="1600" kern="5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Lucida Sans Unicode"/>
                <a:cs typeface="Times New Roman" pitchFamily="18" charset="0"/>
              </a:rPr>
              <a:t>Программное обеспечение (список литературы). </a:t>
            </a:r>
            <a:endParaRPr lang="ru-RU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39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1600" y="548680"/>
            <a:ext cx="741682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4. Календарный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план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algn="ctr"/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     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Составляется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 основе годового и перспективного </a:t>
            </a:r>
            <a:r>
              <a:rPr lang="ru-RU" dirty="0">
                <a:latin typeface="Times New Roman"/>
                <a:ea typeface="Times New Roman"/>
              </a:rPr>
              <a:t>и дорабатывается с учетом наблюдений за детьми в группе и </a:t>
            </a:r>
            <a:r>
              <a:rPr lang="ru-RU" dirty="0" smtClean="0">
                <a:latin typeface="Times New Roman"/>
                <a:ea typeface="Times New Roman"/>
              </a:rPr>
              <a:t>оценки их развития</a:t>
            </a:r>
            <a:endParaRPr lang="ru-RU" dirty="0">
              <a:latin typeface="Times New Roman"/>
              <a:ea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     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Пишется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 каждый день или на неделю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>В</a:t>
            </a:r>
            <a:r>
              <a:rPr lang="ru-RU" dirty="0" smtClean="0">
                <a:latin typeface="Times New Roman"/>
                <a:ea typeface="Times New Roman"/>
              </a:rPr>
              <a:t>ключает </a:t>
            </a:r>
            <a:r>
              <a:rPr lang="ru-RU" dirty="0">
                <a:latin typeface="Times New Roman"/>
                <a:ea typeface="Times New Roman"/>
              </a:rPr>
              <a:t>различные виды деятельности на этапах ознакомления, освоения и закрепления, практического применения знаний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Планирование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ведется: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основе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основной образовательной программы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определяется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интересами и потребностями детей</a:t>
            </a:r>
            <a:r>
              <a:rPr lang="ru-RU" dirty="0">
                <a:latin typeface="Times New Roman"/>
                <a:ea typeface="Times New Roman"/>
              </a:rPr>
              <a:t>, </a:t>
            </a:r>
            <a:endParaRPr lang="ru-RU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вытекает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из ежедневных наблюдений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педагогов и специалистов</a:t>
            </a:r>
            <a:r>
              <a:rPr lang="ru-RU" dirty="0" smtClean="0">
                <a:latin typeface="Times New Roman"/>
                <a:ea typeface="Times New Roman"/>
              </a:rPr>
              <a:t>,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текущего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контроля</a:t>
            </a:r>
            <a:r>
              <a:rPr lang="ru-RU" dirty="0">
                <a:latin typeface="Times New Roman"/>
                <a:ea typeface="Times New Roman"/>
              </a:rPr>
              <a:t>, </a:t>
            </a:r>
            <a:endParaRPr lang="ru-RU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рождается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 диалоге с родителями</a:t>
            </a:r>
            <a:r>
              <a:rPr lang="ru-RU" dirty="0">
                <a:latin typeface="Times New Roman"/>
                <a:ea typeface="Times New Roman"/>
              </a:rPr>
              <a:t>. </a:t>
            </a:r>
            <a:endParaRPr lang="ru-RU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Благодаря </a:t>
            </a:r>
            <a:r>
              <a:rPr lang="ru-RU" dirty="0">
                <a:latin typeface="Times New Roman"/>
                <a:ea typeface="Times New Roman"/>
              </a:rPr>
              <a:t>такому характеру планирования реализуется дифференцированный и индивидуальный подход к каждому ребенку.</a:t>
            </a:r>
            <a:endParaRPr lang="ru-RU" sz="1600" dirty="0">
              <a:latin typeface="Times New Roman"/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5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19672" y="332656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Технология разработки календарных планов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980728"/>
            <a:ext cx="770485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1. 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Общий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алгоритм </a:t>
            </a:r>
            <a:r>
              <a:rPr lang="ru-RU" sz="2000" dirty="0">
                <a:latin typeface="Times New Roman"/>
                <a:ea typeface="Times New Roman"/>
              </a:rPr>
              <a:t>— канва.</a:t>
            </a:r>
            <a:endParaRPr lang="ru-RU" sz="2000" dirty="0">
              <a:latin typeface="Times New Roman"/>
              <a:ea typeface="Calibri"/>
            </a:endParaRPr>
          </a:p>
          <a:p>
            <a:pPr lvl="0" algn="just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2.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Начинать</a:t>
            </a:r>
            <a:r>
              <a:rPr lang="ru-RU" sz="2000" dirty="0" smtClean="0">
                <a:latin typeface="Times New Roman"/>
                <a:ea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>написание плана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 режимных моментов</a:t>
            </a:r>
            <a:r>
              <a:rPr lang="ru-RU" sz="2000" dirty="0">
                <a:latin typeface="Times New Roman"/>
                <a:ea typeface="Times New Roman"/>
              </a:rPr>
              <a:t>: утро; день; вечер; минимум на две недели.</a:t>
            </a:r>
            <a:endParaRPr lang="ru-RU" sz="2000" dirty="0">
              <a:latin typeface="Times New Roman"/>
              <a:ea typeface="Calibri"/>
            </a:endParaRPr>
          </a:p>
          <a:p>
            <a:pPr lvl="0" algn="just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3.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Оформление</a:t>
            </a:r>
            <a:r>
              <a:rPr lang="ru-RU" sz="2000" dirty="0" smtClean="0">
                <a:latin typeface="Times New Roman"/>
                <a:ea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>плана должно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соответствовать</a:t>
            </a:r>
            <a:r>
              <a:rPr lang="ru-RU" sz="2000" dirty="0">
                <a:latin typeface="Times New Roman"/>
                <a:ea typeface="Times New Roman"/>
              </a:rPr>
              <a:t> эстетическим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требованиям</a:t>
            </a:r>
            <a:r>
              <a:rPr lang="ru-RU" sz="2000" dirty="0">
                <a:latin typeface="Times New Roman"/>
                <a:ea typeface="Times New Roman"/>
              </a:rPr>
              <a:t>, так как это визитная карточка ДОУ.</a:t>
            </a:r>
            <a:endParaRPr lang="ru-RU" sz="2000" dirty="0">
              <a:latin typeface="Times New Roman"/>
              <a:ea typeface="Calibri"/>
            </a:endParaRPr>
          </a:p>
          <a:p>
            <a:pPr lvl="0" algn="just">
              <a:spcAft>
                <a:spcPts val="0"/>
              </a:spcAft>
              <a:buSzPts val="1000"/>
              <a:tabLst>
                <a:tab pos="355600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4.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Учитывать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соотношение нагрузки </a:t>
            </a:r>
            <a:r>
              <a:rPr lang="ru-RU" sz="2000" dirty="0">
                <a:latin typeface="Times New Roman"/>
                <a:ea typeface="Times New Roman"/>
              </a:rPr>
              <a:t>детей: эмоциональной; интеллектуальной; физической.</a:t>
            </a:r>
            <a:endParaRPr lang="ru-RU" sz="2000" dirty="0">
              <a:latin typeface="Times New Roman"/>
              <a:ea typeface="Calibri"/>
            </a:endParaRPr>
          </a:p>
          <a:p>
            <a:pPr lvl="0" algn="just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5.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Учитывать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степень усложнения материала</a:t>
            </a:r>
            <a:r>
              <a:rPr lang="ru-RU" sz="2000" dirty="0">
                <a:latin typeface="Times New Roman"/>
                <a:ea typeface="Times New Roman"/>
              </a:rPr>
              <a:t> (нельзя математику сочетать с занятиями физической культуры — очень высокий расход белка в организме при высокой интеллектуальной и физической деятельности).</a:t>
            </a:r>
            <a:endParaRPr lang="ru-RU" sz="2000" dirty="0">
              <a:latin typeface="Times New Roman"/>
              <a:ea typeface="Calibri"/>
            </a:endParaRPr>
          </a:p>
          <a:p>
            <a:pPr lvl="0" algn="just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6.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Соответствие образовательной программе и программно-методическому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обеспечению</a:t>
            </a:r>
            <a:r>
              <a:rPr lang="ru-RU" sz="2000" dirty="0">
                <a:latin typeface="Times New Roman"/>
                <a:ea typeface="Times New Roman"/>
              </a:rPr>
              <a:t>.</a:t>
            </a:r>
            <a:endParaRPr lang="ru-RU" sz="2000" dirty="0">
              <a:latin typeface="Times New Roman"/>
              <a:ea typeface="Calibri"/>
            </a:endParaRPr>
          </a:p>
          <a:p>
            <a:pPr lvl="0" algn="just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7.  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Включать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все виды деятельности</a:t>
            </a:r>
            <a:r>
              <a:rPr lang="ru-RU" sz="2000" dirty="0">
                <a:latin typeface="Times New Roman"/>
                <a:ea typeface="Times New Roman"/>
              </a:rPr>
              <a:t>.</a:t>
            </a:r>
            <a:endParaRPr lang="ru-RU" sz="2000" dirty="0">
              <a:latin typeface="Times New Roman"/>
              <a:ea typeface="Calibri"/>
            </a:endParaRPr>
          </a:p>
          <a:p>
            <a:pPr lvl="0" algn="just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8.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Прослеживать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усложнение приемов</a:t>
            </a:r>
            <a:r>
              <a:rPr lang="ru-RU" sz="2000" dirty="0">
                <a:latin typeface="Times New Roman"/>
                <a:ea typeface="Times New Roman"/>
              </a:rPr>
              <a:t>, не только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наглядных </a:t>
            </a:r>
            <a:r>
              <a:rPr lang="ru-RU" sz="2000" dirty="0">
                <a:latin typeface="Times New Roman"/>
                <a:ea typeface="Times New Roman"/>
              </a:rPr>
              <a:t>и словесных, но и таких, как коллективный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поиск</a:t>
            </a:r>
            <a:r>
              <a:rPr lang="ru-RU" sz="2000" dirty="0">
                <a:latin typeface="Times New Roman"/>
                <a:ea typeface="Times New Roman"/>
              </a:rPr>
              <a:t>, </a:t>
            </a:r>
            <a:r>
              <a:rPr lang="ru-RU" sz="2000" dirty="0" smtClean="0">
                <a:latin typeface="Times New Roman"/>
                <a:ea typeface="Times New Roman"/>
              </a:rPr>
              <a:t>экспериментирование, беседа</a:t>
            </a:r>
            <a:r>
              <a:rPr lang="ru-RU" sz="2000" dirty="0">
                <a:latin typeface="Times New Roman"/>
                <a:ea typeface="Times New Roman"/>
              </a:rPr>
              <a:t>, развивающие игры.</a:t>
            </a:r>
            <a:endParaRPr lang="ru-RU" sz="2000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635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9592" y="620688"/>
            <a:ext cx="741682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Алгоритм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составления календарного плана воспитателя дошкольного образовательного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учреждения</a:t>
            </a:r>
          </a:p>
          <a:p>
            <a:pPr indent="450215" algn="just">
              <a:spcAft>
                <a:spcPts val="0"/>
              </a:spcAft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Титульный лист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Список детей группы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План работы с родителями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Расписание сетки занятий на неделю (согласно количеству занятий по программе и требованию санитарно-эпидемиологическим правилам и нормативам 2.4.1.3049-13)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Планирование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непосредственно-образовательной деятельности с детьми (с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указанием дня и даты)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Планирование совместной деятельности воспитателя с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детьми 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Планирование самостоятельной деятельности детей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Планирование утренних гимнастик комплексы№1,2,3,4 и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т.д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Режим двигательной и интеллектуальной нагрузки + мероприятия по безопасности.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Рекомендации специалистов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438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934129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55776" y="260648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b="1" i="1" dirty="0" smtClean="0">
                <a:effectLst/>
                <a:latin typeface="Times New Roman"/>
                <a:ea typeface="Times New Roman"/>
              </a:rPr>
              <a:t>«Когда мы тратим время на планирование, его становится больше.»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М. Рустам (индийский ученый)</a:t>
            </a:r>
            <a:endParaRPr lang="ru-RU" sz="1600" dirty="0">
              <a:effectLst/>
              <a:latin typeface="Times New Roman"/>
              <a:ea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1014587"/>
            <a:ext cx="748883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Деятельность образовательной организации регламентируется 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законодательными и нормативно-правовыми документами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а также 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внутренними локальными актами учреждений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:</a:t>
            </a:r>
            <a:endParaRPr lang="ru-RU" sz="1600" dirty="0" smtClean="0">
              <a:effectLst/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Конвенцией о защите прав человека и основных свобод;</a:t>
            </a:r>
            <a:endParaRPr lang="ru-RU" sz="1600" dirty="0" smtClean="0">
              <a:effectLst/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Конвенцией о правах ребенка;</a:t>
            </a:r>
            <a:endParaRPr lang="ru-RU" sz="1600" dirty="0" smtClean="0">
              <a:effectLst/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Конституцией РФ;</a:t>
            </a:r>
            <a:endParaRPr lang="ru-RU" sz="1600" dirty="0" smtClean="0">
              <a:effectLst/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Трудовым Кодексом РФ;</a:t>
            </a:r>
            <a:endParaRPr lang="ru-RU" sz="1600" dirty="0" smtClean="0">
              <a:effectLst/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Законом «Об образовании в РФ»;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Calibri"/>
              </a:rPr>
              <a:t>Законом «Об образовании в Санкт-Петербурге»</a:t>
            </a:r>
            <a:endParaRPr lang="ru-RU" sz="1600" dirty="0" smtClean="0">
              <a:effectLst/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Федеральным законом РФ «Об основных гарантиях прав ребенка в Российской Федерации». Принят Гос. Думой 03.07.1998 г.;</a:t>
            </a:r>
            <a:endParaRPr lang="ru-RU" sz="1600" dirty="0" smtClean="0">
              <a:effectLst/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СанПиН 2.4.1.3049-13;</a:t>
            </a:r>
            <a:endParaRPr lang="ru-RU" sz="1600" dirty="0" smtClean="0">
              <a:effectLst/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региональными нормативно-правовыми документами;</a:t>
            </a:r>
            <a:endParaRPr lang="ru-RU" sz="1600" dirty="0" smtClean="0">
              <a:effectLst/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нормативно-правовыми документами вышестоящих организаций;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локальными актами ДОО (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уставом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коллективным договором, правилами внутреннего трудового распорядка, </a:t>
            </a:r>
          </a:p>
          <a:p>
            <a:pPr marL="285750" lvl="0" indent="-285750" algn="just">
              <a:spcAft>
                <a:spcPts val="0"/>
              </a:spcAft>
              <a:buSzPts val="1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</a:rPr>
              <a:t>трудовым договором,  должностной инструкцией).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88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1680" y="548680"/>
            <a:ext cx="5992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работы с родителями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340768"/>
            <a:ext cx="788142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     Содержание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работы с родителями планируется на месяц или неделю.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Прописываются мероприятия,  как групповые, так 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общесадовские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(выставки, конкурсы, праздники, родительские собрания 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т.д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)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Может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быть расписана в различных формах проведения: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родительские собрания,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консультации (индивидуальные, групповые),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семинары-практикумы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мастер-классы,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тематические выставки,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эпизодические беседы с родителями,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клубы по интересам,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совместные праздники,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развлечения и досуги,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анкетирование,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родительские посиделки,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экскурсии,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туристические походы,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участие родителей в общественной жизни группы и прочее.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094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87624" y="548680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tabLst>
                <a:tab pos="457200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Расписание сетки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НОД с детьми на неделю</a:t>
            </a:r>
          </a:p>
          <a:p>
            <a:pPr lvl="0" algn="ctr">
              <a:tabLst>
                <a:tab pos="457200" algn="l"/>
              </a:tabLs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(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согласно количеству занятий по программе и требованию санитарно-эпидемиологическим правилам и нормативам 2.4.1.3049-13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844824"/>
            <a:ext cx="813690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В группе детей ясельного возраста — </a:t>
            </a:r>
            <a:r>
              <a:rPr lang="ru-RU" dirty="0">
                <a:latin typeface="Times New Roman"/>
                <a:ea typeface="Times New Roman"/>
              </a:rPr>
              <a:t>не более 10 занятий, продолжительностью 8-10 минут. Допускается 1 занятие в первой половине дня, 1 занятие — во второй половине дня. Занятия проводятся в подгруппах по 5-6 </a:t>
            </a:r>
            <a:r>
              <a:rPr lang="ru-RU" dirty="0" smtClean="0">
                <a:latin typeface="Times New Roman"/>
                <a:ea typeface="Times New Roman"/>
              </a:rPr>
              <a:t>человек.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В </a:t>
            </a:r>
            <a:r>
              <a:rPr lang="ru-RU" b="1" dirty="0">
                <a:latin typeface="Times New Roman"/>
                <a:ea typeface="Times New Roman"/>
              </a:rPr>
              <a:t>младшей группе</a:t>
            </a:r>
            <a:r>
              <a:rPr lang="ru-RU" dirty="0">
                <a:latin typeface="Times New Roman"/>
                <a:ea typeface="Times New Roman"/>
              </a:rPr>
              <a:t> проводится 10 занятий в </a:t>
            </a:r>
            <a:r>
              <a:rPr lang="ru-RU" dirty="0" smtClean="0">
                <a:latin typeface="Times New Roman"/>
                <a:ea typeface="Times New Roman"/>
              </a:rPr>
              <a:t>неделю –продолжительностью  </a:t>
            </a:r>
            <a:r>
              <a:rPr lang="ru-RU" dirty="0">
                <a:latin typeface="Times New Roman"/>
                <a:ea typeface="Times New Roman"/>
              </a:rPr>
              <a:t>не более 15 </a:t>
            </a:r>
            <a:r>
              <a:rPr lang="ru-RU" dirty="0" smtClean="0">
                <a:latin typeface="Times New Roman"/>
                <a:ea typeface="Times New Roman"/>
              </a:rPr>
              <a:t>минут.</a:t>
            </a:r>
            <a:endParaRPr lang="ru-RU" sz="1600" dirty="0">
              <a:latin typeface="Times New Roman"/>
              <a:ea typeface="Calibri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В средней группе</a:t>
            </a:r>
            <a:r>
              <a:rPr lang="ru-RU" dirty="0">
                <a:latin typeface="Times New Roman"/>
                <a:ea typeface="Times New Roman"/>
              </a:rPr>
              <a:t> проводится 10 занятий в </a:t>
            </a:r>
            <a:r>
              <a:rPr lang="ru-RU" dirty="0" smtClean="0">
                <a:latin typeface="Times New Roman"/>
                <a:ea typeface="Times New Roman"/>
              </a:rPr>
              <a:t>неделю – не превышая 20 минут.</a:t>
            </a:r>
          </a:p>
          <a:p>
            <a:pPr indent="450215" algn="just"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В </a:t>
            </a:r>
            <a:r>
              <a:rPr lang="ru-RU" b="1" dirty="0">
                <a:latin typeface="Times New Roman"/>
                <a:ea typeface="Times New Roman"/>
              </a:rPr>
              <a:t>старшей группе</a:t>
            </a:r>
            <a:r>
              <a:rPr lang="ru-RU" dirty="0">
                <a:latin typeface="Times New Roman"/>
                <a:ea typeface="Times New Roman"/>
              </a:rPr>
              <a:t> проводится 10 занятий в </a:t>
            </a:r>
            <a:r>
              <a:rPr lang="ru-RU" dirty="0" smtClean="0">
                <a:latin typeface="Times New Roman"/>
                <a:ea typeface="Times New Roman"/>
              </a:rPr>
              <a:t>неделю.</a:t>
            </a:r>
            <a:endParaRPr lang="ru-RU" sz="1600" dirty="0">
              <a:latin typeface="Times New Roman"/>
              <a:ea typeface="Calibri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В подготовительной группе</a:t>
            </a:r>
            <a:r>
              <a:rPr lang="ru-RU" dirty="0">
                <a:latin typeface="Times New Roman"/>
                <a:ea typeface="Times New Roman"/>
              </a:rPr>
              <a:t> проводится 15 занятий в неделю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pPr indent="450215" algn="just"/>
            <a:r>
              <a:rPr lang="ru-RU" sz="1600" dirty="0">
                <a:latin typeface="Times New Roman"/>
                <a:ea typeface="Times New Roman"/>
              </a:rPr>
              <a:t>Максимально допустимый объем образовательной нагрузки в первой половине дня в младшей и средней группах не превышает 30 и 40 минут </a:t>
            </a:r>
            <a:r>
              <a:rPr lang="ru-RU" sz="1600" dirty="0" smtClean="0">
                <a:latin typeface="Times New Roman"/>
                <a:ea typeface="Times New Roman"/>
              </a:rPr>
              <a:t>соответственно,</a:t>
            </a:r>
            <a:r>
              <a:rPr lang="ru-RU" sz="1600" dirty="0">
                <a:latin typeface="Times New Roman"/>
                <a:ea typeface="Times New Roman"/>
              </a:rPr>
              <a:t> в старшей и подготовительной - 45 минут и 1,5 часа соответственно.</a:t>
            </a:r>
            <a:r>
              <a:rPr lang="ru-RU" sz="1600" dirty="0" smtClean="0">
                <a:latin typeface="Times New Roman"/>
                <a:ea typeface="Times New Roman"/>
              </a:rPr>
              <a:t> </a:t>
            </a:r>
            <a:endParaRPr lang="ru-RU" sz="1600" dirty="0">
              <a:latin typeface="Times New Roman"/>
              <a:ea typeface="Calibri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Занятия физкультурно-оздоровительного цикла </a:t>
            </a:r>
            <a:r>
              <a:rPr lang="ru-RU" dirty="0" smtClean="0">
                <a:latin typeface="Times New Roman"/>
                <a:ea typeface="Times New Roman"/>
              </a:rPr>
              <a:t>составляют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50 % общего времени занятий.</a:t>
            </a:r>
            <a:endParaRPr lang="ru-RU" sz="1600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788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3608" y="476672"/>
            <a:ext cx="759339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Планирование совместной деятельности воспитателя с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детьми</a:t>
            </a:r>
          </a:p>
          <a:p>
            <a:pPr indent="450215" algn="just">
              <a:spcAft>
                <a:spcPts val="0"/>
              </a:spcAft>
            </a:pPr>
            <a:endParaRPr lang="ru-RU" sz="1600" dirty="0"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Утренний отрезок времени. </a:t>
            </a:r>
            <a:endParaRPr lang="ru-RU" sz="1600" dirty="0"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Прогулка.</a:t>
            </a:r>
            <a:endParaRPr lang="ru-RU" sz="1600" dirty="0"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Вечерняя прогулка.</a:t>
            </a:r>
            <a:endParaRPr lang="ru-RU" sz="1600" dirty="0">
              <a:latin typeface="Times New Roman"/>
              <a:ea typeface="Calibri"/>
            </a:endParaRPr>
          </a:p>
          <a:p>
            <a:pPr indent="450215" algn="just">
              <a:spcAft>
                <a:spcPts val="0"/>
              </a:spcAft>
              <a:tabLst>
                <a:tab pos="452438" algn="l"/>
                <a:tab pos="722313" algn="l"/>
                <a:tab pos="1077913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Совместная деятельность взрослых и детей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предусматривает</a:t>
            </a:r>
            <a:r>
              <a:rPr lang="ru-RU" dirty="0" smtClean="0">
                <a:latin typeface="Times New Roman"/>
                <a:ea typeface="Times New Roman"/>
              </a:rPr>
              <a:t>:     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обязательную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взаимосвязь с организованным обучением</a:t>
            </a:r>
            <a:r>
              <a:rPr lang="ru-RU" dirty="0">
                <a:latin typeface="Times New Roman"/>
                <a:ea typeface="Times New Roman"/>
              </a:rPr>
              <a:t>: именно в процессе данной деятельности взрослый готовит ребят к последующему усвоению ими </a:t>
            </a:r>
            <a:r>
              <a:rPr lang="ru-RU" dirty="0" smtClean="0">
                <a:latin typeface="Times New Roman"/>
                <a:ea typeface="Times New Roman"/>
              </a:rPr>
              <a:t>представлений во время НОД;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в </a:t>
            </a:r>
            <a:r>
              <a:rPr lang="ru-RU" dirty="0">
                <a:latin typeface="Times New Roman"/>
                <a:ea typeface="Times New Roman"/>
              </a:rPr>
              <a:t>процессе совместной деятельности </a:t>
            </a:r>
            <a:r>
              <a:rPr lang="ru-RU" dirty="0" smtClean="0">
                <a:latin typeface="Times New Roman"/>
                <a:ea typeface="Times New Roman"/>
              </a:rPr>
              <a:t>педагог </a:t>
            </a:r>
            <a:r>
              <a:rPr lang="ru-RU" dirty="0">
                <a:latin typeface="Times New Roman"/>
                <a:ea typeface="Times New Roman"/>
              </a:rPr>
              <a:t>работает над закреплением, уточнением, углублением представлений, понятий, умений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Перечислим основные «необходимости» каждого дня:</a:t>
            </a:r>
            <a:endParaRPr lang="ru-RU" sz="1400" dirty="0"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индивидуальный диалог с каждым ребенком;</a:t>
            </a:r>
            <a:endParaRPr lang="ru-RU" sz="1400" dirty="0"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совместная двигательная деятельность (на улице, в группе);</a:t>
            </a:r>
            <a:endParaRPr lang="ru-RU" sz="1400" dirty="0"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чтение или рассказывание;</a:t>
            </a:r>
            <a:endParaRPr lang="ru-RU" sz="1400" dirty="0"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дидактические упражнения, </a:t>
            </a:r>
            <a:r>
              <a:rPr lang="ru-RU" sz="1600" dirty="0" smtClean="0">
                <a:latin typeface="Times New Roman"/>
                <a:ea typeface="Times New Roman"/>
              </a:rPr>
              <a:t>развивающие, творческие </a:t>
            </a:r>
            <a:r>
              <a:rPr lang="ru-RU" sz="1600" dirty="0">
                <a:latin typeface="Times New Roman"/>
                <a:ea typeface="Times New Roman"/>
              </a:rPr>
              <a:t>игры;</a:t>
            </a:r>
            <a:endParaRPr lang="ru-RU" sz="1400" dirty="0"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наблюдения (в группе, на воздухе);</a:t>
            </a:r>
            <a:endParaRPr lang="ru-RU" sz="1400" dirty="0"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 err="1">
                <a:latin typeface="Times New Roman"/>
                <a:ea typeface="Times New Roman"/>
              </a:rPr>
              <a:t>психогимнастика</a:t>
            </a:r>
            <a:r>
              <a:rPr lang="ru-RU" sz="1600" dirty="0">
                <a:latin typeface="Times New Roman"/>
                <a:ea typeface="Times New Roman"/>
              </a:rPr>
              <a:t>, упражнения на релаксацию, театр;</a:t>
            </a:r>
            <a:endParaRPr lang="ru-RU" sz="1400" dirty="0"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труд (различные виды);</a:t>
            </a:r>
            <a:endParaRPr lang="ru-RU" sz="1400" dirty="0"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художественно-продуктивная деятельность;</a:t>
            </a:r>
            <a:endParaRPr lang="ru-RU" sz="1400" dirty="0"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музыка;</a:t>
            </a:r>
            <a:endParaRPr lang="ru-RU" sz="1400" dirty="0"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познавательные пятиминутки.</a:t>
            </a:r>
            <a:endParaRPr lang="ru-RU" sz="1400" dirty="0">
              <a:latin typeface="Times New Roman"/>
              <a:ea typeface="Calibri"/>
            </a:endParaRPr>
          </a:p>
          <a:p>
            <a:pPr indent="450215" algn="just">
              <a:spcAft>
                <a:spcPts val="0"/>
              </a:spcAft>
            </a:pPr>
            <a:endParaRPr lang="ru-RU" sz="1600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237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5576" y="332656"/>
            <a:ext cx="7881426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Намечая конкретные мероприятия, важно учитывать характер предстоящих занятий.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indent="450215" algn="ctr">
              <a:spcAft>
                <a:spcPts val="0"/>
              </a:spcAft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/>
              <a:ea typeface="Calibri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Если </a:t>
            </a:r>
            <a:r>
              <a:rPr lang="ru-RU" dirty="0" smtClean="0">
                <a:latin typeface="Times New Roman"/>
                <a:ea typeface="Times New Roman"/>
              </a:rPr>
              <a:t>НОД будет </a:t>
            </a:r>
            <a:r>
              <a:rPr lang="ru-RU" dirty="0">
                <a:latin typeface="Times New Roman"/>
                <a:ea typeface="Times New Roman"/>
              </a:rPr>
              <a:t>спокойного характера, </a:t>
            </a:r>
            <a:r>
              <a:rPr lang="ru-RU" dirty="0" smtClean="0">
                <a:latin typeface="Times New Roman"/>
                <a:ea typeface="Times New Roman"/>
              </a:rPr>
              <a:t>требующая </a:t>
            </a:r>
            <a:r>
              <a:rPr lang="ru-RU" dirty="0">
                <a:latin typeface="Times New Roman"/>
                <a:ea typeface="Times New Roman"/>
              </a:rPr>
              <a:t>умственной активности и усидчивости детей, как, например, занятия по формированию элементарных математических представлений, разучивание стихотворения, пересказ, на утро планируется деятельность детей, вызывающая их физическую активность, </a:t>
            </a:r>
            <a:r>
              <a:rPr lang="ru-RU" dirty="0" smtClean="0">
                <a:latin typeface="Times New Roman"/>
                <a:ea typeface="Times New Roman"/>
              </a:rPr>
              <a:t>и </a:t>
            </a:r>
            <a:r>
              <a:rPr lang="ru-RU" dirty="0">
                <a:latin typeface="Times New Roman"/>
                <a:ea typeface="Times New Roman"/>
              </a:rPr>
              <a:t>наоборот, если занятия предполагают большую подвижность, детей (физкультурные, музыкальные), то утренняя деятельность должна быть более спокойной.</a:t>
            </a:r>
            <a:endParaRPr lang="ru-RU" sz="1600" dirty="0">
              <a:latin typeface="Times New Roman"/>
              <a:ea typeface="Calibri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Количество видов деятельности в утренние часы:</a:t>
            </a:r>
            <a:endParaRPr lang="ru-RU" sz="1600" dirty="0"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в младшей и средней — 3-4 вида,</a:t>
            </a:r>
            <a:endParaRPr lang="ru-RU" sz="1600" dirty="0"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в старшей подготовительной группе — 4-6 видов в зависимости от детей группы.</a:t>
            </a:r>
            <a:endParaRPr lang="ru-RU" sz="1600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40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9592" y="404664"/>
            <a:ext cx="7488832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Планирование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прогулки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indent="450215">
              <a:spcAft>
                <a:spcPts val="0"/>
              </a:spcAft>
            </a:pPr>
            <a:endParaRPr lang="ru-RU" sz="1600" dirty="0" smtClean="0">
              <a:latin typeface="Times New Roman"/>
              <a:ea typeface="Times New Roman"/>
            </a:endParaRPr>
          </a:p>
          <a:p>
            <a:pPr indent="450215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Прогулка должна:</a:t>
            </a:r>
          </a:p>
          <a:p>
            <a:pPr indent="450215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дать </a:t>
            </a:r>
            <a:r>
              <a:rPr lang="ru-RU" dirty="0">
                <a:latin typeface="Times New Roman"/>
                <a:ea typeface="Times New Roman"/>
              </a:rPr>
              <a:t>разрядку ребенку, </a:t>
            </a:r>
            <a:endParaRPr lang="ru-RU" dirty="0" smtClean="0">
              <a:latin typeface="Times New Roman"/>
              <a:ea typeface="Times New Roman"/>
            </a:endParaRPr>
          </a:p>
          <a:p>
            <a:pPr indent="450215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снять </a:t>
            </a:r>
            <a:r>
              <a:rPr lang="ru-RU" dirty="0">
                <a:latin typeface="Times New Roman"/>
                <a:ea typeface="Times New Roman"/>
              </a:rPr>
              <a:t>напряжение после </a:t>
            </a:r>
            <a:r>
              <a:rPr lang="ru-RU" dirty="0" smtClean="0">
                <a:latin typeface="Times New Roman"/>
                <a:ea typeface="Times New Roman"/>
              </a:rPr>
              <a:t>НОД,</a:t>
            </a:r>
          </a:p>
          <a:p>
            <a:pPr indent="450215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создать </a:t>
            </a:r>
            <a:r>
              <a:rPr lang="ru-RU" dirty="0">
                <a:latin typeface="Times New Roman"/>
                <a:ea typeface="Times New Roman"/>
              </a:rPr>
              <a:t>у него жизнерадостное </a:t>
            </a:r>
            <a:r>
              <a:rPr lang="ru-RU" dirty="0" smtClean="0">
                <a:latin typeface="Times New Roman"/>
                <a:ea typeface="Times New Roman"/>
              </a:rPr>
              <a:t>настроение  </a:t>
            </a:r>
            <a:r>
              <a:rPr lang="ru-RU" dirty="0">
                <a:latin typeface="Times New Roman"/>
                <a:ea typeface="Times New Roman"/>
              </a:rPr>
              <a:t>для успешного физического и психического развития ребенка в иных условиях и видах </a:t>
            </a:r>
            <a:r>
              <a:rPr lang="ru-RU" dirty="0" smtClean="0">
                <a:latin typeface="Times New Roman"/>
                <a:ea typeface="Times New Roman"/>
              </a:rPr>
              <a:t>деятельности.</a:t>
            </a:r>
          </a:p>
          <a:p>
            <a:pPr lvl="0" algn="just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	Если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перед прогулкой было физкультурное или музыкальное занятие, то прогулка начнется с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наблюдения.</a:t>
            </a:r>
            <a:endPara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Если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же были спокойные виды деятельности, то прогулка начнется с подвижной деятельности.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Существует четыре вида прогулки:</a:t>
            </a:r>
            <a:endParaRPr lang="ru-RU" sz="1600" dirty="0"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Типовая: максимально свободная деятельность детей (максимум атрибутов).</a:t>
            </a:r>
            <a:endParaRPr lang="ru-RU" sz="1600" dirty="0"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Комбинированная, состоящая из двух частей: первая часть — целевая прогулка; вторая часть — свободная деятельность детей.</a:t>
            </a:r>
            <a:endParaRPr lang="ru-RU" sz="1600" dirty="0"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Прогулка-экскурсия, прогулка-поход.</a:t>
            </a:r>
            <a:endParaRPr lang="ru-RU" sz="1600" dirty="0"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Спортивная (соревнования, эстафеты</a:t>
            </a:r>
            <a:r>
              <a:rPr lang="ru-RU" dirty="0" smtClean="0">
                <a:latin typeface="Times New Roman"/>
                <a:ea typeface="Times New Roman"/>
              </a:rPr>
              <a:t>).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Calibri"/>
              </a:rPr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Части прогулки: наблюдения, подвижные игры, индивидуальная работа (в том числе по физвоспитанию), сюжетно-ролевые игры, элементарная трудовая деятельность, экспериментальная деятельность 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т.д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indent="450215">
              <a:spcAft>
                <a:spcPts val="0"/>
              </a:spcAft>
            </a:pP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indent="450215">
              <a:spcAft>
                <a:spcPts val="0"/>
              </a:spcAft>
            </a:pPr>
            <a:endParaRPr lang="ru-RU" sz="1600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792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568" y="481358"/>
            <a:ext cx="795343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215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Наблюдения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lvl="0" indent="450215"/>
            <a:r>
              <a:rPr lang="ru-RU" dirty="0">
                <a:latin typeface="Times New Roman"/>
                <a:ea typeface="Times New Roman"/>
              </a:rPr>
              <a:t>П</a:t>
            </a:r>
            <a:r>
              <a:rPr lang="ru-RU" dirty="0" smtClean="0">
                <a:latin typeface="Times New Roman"/>
                <a:ea typeface="Times New Roman"/>
              </a:rPr>
              <a:t>ланируются </a:t>
            </a:r>
            <a:r>
              <a:rPr lang="ru-RU" dirty="0">
                <a:latin typeface="Times New Roman"/>
                <a:ea typeface="Times New Roman"/>
              </a:rPr>
              <a:t>в соответствии с погодными условиями и временными отрезками: зима, весна, лето, осень. </a:t>
            </a:r>
            <a:endParaRPr lang="ru-RU" dirty="0" smtClean="0">
              <a:latin typeface="Times New Roman"/>
              <a:ea typeface="Times New Roman"/>
            </a:endParaRPr>
          </a:p>
          <a:p>
            <a:pPr lvl="0" indent="450215"/>
            <a:r>
              <a:rPr lang="ru-RU" dirty="0" smtClean="0">
                <a:latin typeface="Times New Roman"/>
                <a:ea typeface="Times New Roman"/>
              </a:rPr>
              <a:t>Могут </a:t>
            </a:r>
            <a:r>
              <a:rPr lang="ru-RU" dirty="0">
                <a:latin typeface="Times New Roman"/>
                <a:ea typeface="Times New Roman"/>
              </a:rPr>
              <a:t>планироваться как кратковременные, так и длительные. </a:t>
            </a:r>
            <a:endParaRPr lang="ru-RU" dirty="0" smtClean="0">
              <a:latin typeface="Times New Roman"/>
              <a:ea typeface="Times New Roman"/>
            </a:endParaRPr>
          </a:p>
          <a:p>
            <a:pPr lvl="0" indent="450215"/>
            <a:r>
              <a:rPr lang="ru-RU" dirty="0" smtClean="0">
                <a:latin typeface="Times New Roman"/>
                <a:ea typeface="Times New Roman"/>
              </a:rPr>
              <a:t>В </a:t>
            </a:r>
            <a:r>
              <a:rPr lang="ru-RU" dirty="0">
                <a:latin typeface="Times New Roman"/>
                <a:ea typeface="Times New Roman"/>
              </a:rPr>
              <a:t>процессе </a:t>
            </a:r>
            <a:r>
              <a:rPr lang="ru-RU" dirty="0" smtClean="0">
                <a:latin typeface="Times New Roman"/>
                <a:ea typeface="Times New Roman"/>
              </a:rPr>
              <a:t>наблюдений </a:t>
            </a:r>
            <a:r>
              <a:rPr lang="ru-RU" dirty="0">
                <a:latin typeface="Times New Roman"/>
                <a:ea typeface="Times New Roman"/>
              </a:rPr>
              <a:t>развиваются: эстетическое восприятие, умственная активность, формируется интерес к окружающему, к познавательной </a:t>
            </a:r>
            <a:r>
              <a:rPr lang="ru-RU" dirty="0" smtClean="0">
                <a:latin typeface="Times New Roman"/>
                <a:ea typeface="Times New Roman"/>
              </a:rPr>
              <a:t>деятельности.</a:t>
            </a:r>
            <a:r>
              <a:rPr lang="ru-RU" dirty="0">
                <a:latin typeface="Times New Roman"/>
                <a:ea typeface="Times New Roman"/>
              </a:rPr>
              <a:t> </a:t>
            </a:r>
            <a:endParaRPr lang="ru-RU" dirty="0" smtClean="0">
              <a:latin typeface="Times New Roman"/>
              <a:ea typeface="Times New Roman"/>
            </a:endParaRPr>
          </a:p>
          <a:p>
            <a:pPr lvl="0" indent="450215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Виды наблюдений: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  <a:tab pos="90043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Наблюдения за окружающим </a:t>
            </a:r>
            <a:r>
              <a:rPr lang="ru-RU" dirty="0">
                <a:latin typeface="Times New Roman"/>
                <a:ea typeface="Times New Roman"/>
              </a:rPr>
              <a:t>(неживыми предметами). Хотелось бы обратить внимание на инструкцию по охране жизни и здоровья </a:t>
            </a:r>
            <a:r>
              <a:rPr lang="ru-RU" dirty="0" smtClean="0">
                <a:latin typeface="Times New Roman"/>
                <a:ea typeface="Times New Roman"/>
              </a:rPr>
              <a:t>детей.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  <a:tab pos="900430" algn="l"/>
              </a:tabLs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Наблюдения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за живой природой </a:t>
            </a:r>
            <a:r>
              <a:rPr lang="ru-RU" dirty="0">
                <a:latin typeface="Times New Roman"/>
                <a:ea typeface="Times New Roman"/>
              </a:rPr>
              <a:t>(цветы, деревья, кустарники).</a:t>
            </a:r>
            <a:endParaRPr lang="ru-RU" sz="1600" dirty="0"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  <a:tab pos="900430" algn="l"/>
              </a:tabLs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Наблюдения за транспортом</a:t>
            </a:r>
            <a:r>
              <a:rPr lang="ru-RU" dirty="0">
                <a:latin typeface="Times New Roman"/>
                <a:ea typeface="Times New Roman"/>
              </a:rPr>
              <a:t>. В младшей и до середины средней группы наблюдают за транспортом на территории детского сада, который приезжает. </a:t>
            </a:r>
            <a:r>
              <a:rPr lang="ru-RU" dirty="0" smtClean="0">
                <a:latin typeface="Times New Roman"/>
                <a:ea typeface="Times New Roman"/>
              </a:rPr>
              <a:t>В </a:t>
            </a:r>
            <a:r>
              <a:rPr lang="ru-RU" dirty="0">
                <a:latin typeface="Times New Roman"/>
                <a:ea typeface="Times New Roman"/>
              </a:rPr>
              <a:t>старшей и подготовительной группе детей выводят на прогулку наблюдать за транспортом. </a:t>
            </a:r>
            <a:endParaRPr lang="ru-RU" dirty="0" smtClean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  <a:tab pos="900430" algn="l"/>
              </a:tabLs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Наблюдение за живым объектом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  <a:tab pos="900430" algn="l"/>
              </a:tabLs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Наблюдения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за трудом взрослых</a:t>
            </a:r>
            <a:r>
              <a:rPr lang="ru-RU" dirty="0">
                <a:latin typeface="Times New Roman"/>
                <a:ea typeface="Times New Roman"/>
              </a:rPr>
              <a:t>. В младшем и среднем возрасте наблюдают за трудом взрослых, находящихся в дошкольном учреждении. </a:t>
            </a:r>
            <a:endParaRPr lang="ru-RU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При </a:t>
            </a:r>
            <a:r>
              <a:rPr lang="ru-RU" dirty="0">
                <a:latin typeface="Times New Roman"/>
                <a:ea typeface="Times New Roman"/>
              </a:rPr>
              <a:t>организации любых видов наблюдений должно быть использовано художественное слово: стихи, пословицы, поговорки, загадки, </a:t>
            </a:r>
            <a:r>
              <a:rPr lang="ru-RU" dirty="0" err="1">
                <a:latin typeface="Times New Roman"/>
                <a:ea typeface="Times New Roman"/>
              </a:rPr>
              <a:t>потешки</a:t>
            </a:r>
            <a:r>
              <a:rPr lang="ru-RU" dirty="0">
                <a:latin typeface="Times New Roman"/>
                <a:ea typeface="Times New Roman"/>
              </a:rPr>
              <a:t>, приметы. С приметами начинают знакомить со средней группы.</a:t>
            </a:r>
            <a:endParaRPr lang="ru-RU" sz="1600" dirty="0">
              <a:latin typeface="Times New Roman"/>
              <a:ea typeface="Calibri"/>
            </a:endParaRPr>
          </a:p>
          <a:p>
            <a:pPr lvl="0" algn="just">
              <a:spcAft>
                <a:spcPts val="0"/>
              </a:spcAft>
              <a:tabLst>
                <a:tab pos="630555" algn="l"/>
                <a:tab pos="900430" algn="l"/>
              </a:tabLst>
            </a:pPr>
            <a:endParaRPr lang="ru-RU" dirty="0">
              <a:solidFill>
                <a:srgbClr val="B83D68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87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99592" y="332656"/>
            <a:ext cx="763284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Подвижные игры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Продолжительность</a:t>
            </a:r>
            <a:r>
              <a:rPr lang="ru-RU" dirty="0">
                <a:latin typeface="Times New Roman"/>
                <a:ea typeface="Times New Roman"/>
              </a:rPr>
              <a:t> одной игры составляет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7-15 минут </a:t>
            </a:r>
            <a:r>
              <a:rPr lang="ru-RU" dirty="0">
                <a:latin typeface="Times New Roman"/>
                <a:ea typeface="Times New Roman"/>
              </a:rPr>
              <a:t>(в зависимости от возраста детей и состояния здоровья</a:t>
            </a:r>
            <a:r>
              <a:rPr lang="ru-RU" dirty="0" smtClean="0">
                <a:latin typeface="Times New Roman"/>
                <a:ea typeface="Times New Roman"/>
              </a:rPr>
              <a:t>).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Количество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подвижных игр —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от одной до четырех</a:t>
            </a:r>
            <a:r>
              <a:rPr lang="ru-RU" dirty="0">
                <a:latin typeface="Times New Roman"/>
                <a:ea typeface="Times New Roman"/>
              </a:rPr>
              <a:t>. При подборе подвижных игры необходимо обращать внимание на вид основных движений. </a:t>
            </a:r>
            <a:r>
              <a:rPr lang="ru-RU" dirty="0" smtClean="0">
                <a:latin typeface="Times New Roman"/>
                <a:ea typeface="Times New Roman"/>
              </a:rPr>
              <a:t>Чтобы </a:t>
            </a:r>
            <a:r>
              <a:rPr lang="ru-RU" dirty="0">
                <a:latin typeface="Times New Roman"/>
                <a:ea typeface="Times New Roman"/>
              </a:rPr>
              <a:t>в подвижных играх принимали участие все воспитанники группы. С этой целью на прогулке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планируются только знакомые детям игры. </a:t>
            </a:r>
            <a:r>
              <a:rPr lang="ru-RU" dirty="0">
                <a:latin typeface="Times New Roman"/>
                <a:ea typeface="Times New Roman"/>
              </a:rPr>
              <a:t>С новыми играми дети знакомятся на физкультурных занятиях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Обязательные правила:</a:t>
            </a: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Если физкультурное или музыкальное занятие проводилось в первой половине дня, то </a:t>
            </a:r>
            <a:r>
              <a:rPr lang="ru-RU" sz="1600" dirty="0" smtClean="0">
                <a:latin typeface="Times New Roman"/>
                <a:ea typeface="Times New Roman"/>
              </a:rPr>
              <a:t>организовывать </a:t>
            </a:r>
            <a:r>
              <a:rPr lang="ru-RU" sz="1600" dirty="0">
                <a:latin typeface="Times New Roman"/>
                <a:ea typeface="Times New Roman"/>
              </a:rPr>
              <a:t>игры и упражнения </a:t>
            </a:r>
            <a:r>
              <a:rPr lang="ru-RU" sz="1600" dirty="0" smtClean="0">
                <a:latin typeface="Times New Roman"/>
                <a:ea typeface="Times New Roman"/>
              </a:rPr>
              <a:t>необходимо в </a:t>
            </a:r>
            <a:r>
              <a:rPr lang="ru-RU" sz="1600" dirty="0">
                <a:latin typeface="Times New Roman"/>
                <a:ea typeface="Times New Roman"/>
              </a:rPr>
              <a:t>середине или конце </a:t>
            </a:r>
            <a:r>
              <a:rPr lang="ru-RU" sz="1600" dirty="0" smtClean="0">
                <a:latin typeface="Times New Roman"/>
                <a:ea typeface="Times New Roman"/>
              </a:rPr>
              <a:t>прогулки.</a:t>
            </a: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В дни проведения физкультурных занятий с детьми организуется одна подвижная игра и какое-либо физическое упражнение (спортивное упражнение или упражнение в основном виде движения). В другие </a:t>
            </a:r>
            <a:r>
              <a:rPr lang="ru-RU" sz="1600" dirty="0" smtClean="0">
                <a:latin typeface="Times New Roman"/>
                <a:ea typeface="Times New Roman"/>
              </a:rPr>
              <a:t>дни планируется </a:t>
            </a:r>
            <a:r>
              <a:rPr lang="ru-RU" sz="1600" dirty="0">
                <a:latin typeface="Times New Roman"/>
                <a:ea typeface="Times New Roman"/>
              </a:rPr>
              <a:t>подвижная игра, спортивное упражнение и упражнение в основном виде движения (прыжки, лазание, метание, бросание и ловля мяча и другие)</a:t>
            </a:r>
            <a:endParaRPr lang="ru-RU" sz="1400" dirty="0">
              <a:latin typeface="Times New Roman"/>
              <a:ea typeface="Calibri"/>
            </a:endParaRPr>
          </a:p>
          <a:p>
            <a:pPr indent="450215" algn="just">
              <a:spcAft>
                <a:spcPts val="0"/>
              </a:spcAft>
            </a:pPr>
            <a:endParaRPr lang="ru-RU" sz="1600" dirty="0">
              <a:latin typeface="Times New Roman"/>
              <a:ea typeface="Calibri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	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139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5576" y="332656"/>
            <a:ext cx="770485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Спортивные игры.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>Спортивные игры и упражнения проводятся ежедневно во время прогулок или в спортзале</a:t>
            </a:r>
            <a:r>
              <a:rPr lang="ru-RU" sz="2000" dirty="0" smtClean="0">
                <a:latin typeface="Times New Roman"/>
                <a:ea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sz="2000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Сюжетно-ролевые игры.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>Сюжетно-ролевые игры должны соответствовать возрасту, интересам, уровню развития детей и учитывать </a:t>
            </a:r>
            <a:r>
              <a:rPr lang="ru-RU" sz="2000" dirty="0" err="1">
                <a:latin typeface="Times New Roman"/>
                <a:ea typeface="Times New Roman"/>
              </a:rPr>
              <a:t>полоролевую</a:t>
            </a:r>
            <a:r>
              <a:rPr lang="ru-RU" sz="2000" dirty="0">
                <a:latin typeface="Times New Roman"/>
                <a:ea typeface="Times New Roman"/>
              </a:rPr>
              <a:t> дифференциацию.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Проводятся </a:t>
            </a:r>
            <a:r>
              <a:rPr lang="ru-RU" sz="2000" dirty="0">
                <a:latin typeface="Times New Roman"/>
                <a:ea typeface="Times New Roman"/>
              </a:rPr>
              <a:t>игры на бытовые, производственные темы; игры на закрепление правил дорожного движения и правил поведения на улицах города; строительные, театрализованные; игры, тематика которых связана с современной </a:t>
            </a:r>
            <a:r>
              <a:rPr lang="ru-RU" sz="2000" dirty="0" smtClean="0">
                <a:latin typeface="Times New Roman"/>
                <a:ea typeface="Times New Roman"/>
              </a:rPr>
              <a:t>жизнью.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Для </a:t>
            </a:r>
            <a:r>
              <a:rPr lang="ru-RU" sz="2000" dirty="0">
                <a:latin typeface="Times New Roman"/>
                <a:ea typeface="Times New Roman"/>
              </a:rPr>
              <a:t>организации сюжетно-ролевой игры должен быть минимум готовых пособий</a:t>
            </a:r>
            <a:r>
              <a:rPr lang="ru-RU" sz="2000" dirty="0" smtClean="0">
                <a:latin typeface="Times New Roman"/>
                <a:ea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sz="2000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Элементарная трудовая деятельность</a:t>
            </a:r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.</a:t>
            </a:r>
            <a:r>
              <a:rPr lang="ru-RU" sz="2000" dirty="0">
                <a:latin typeface="Times New Roman"/>
                <a:ea typeface="Times New Roman"/>
              </a:rPr>
              <a:t> Она может быть двух видов:</a:t>
            </a:r>
            <a:endParaRPr lang="ru-RU" sz="2000" dirty="0"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Хозяйственно-бытовой труд</a:t>
            </a:r>
            <a:r>
              <a:rPr lang="ru-RU" sz="2000" dirty="0">
                <a:latin typeface="Times New Roman"/>
                <a:ea typeface="Times New Roman"/>
              </a:rPr>
              <a:t>: дети вместе с педагогом, друзьями наводят порядок на участке, в игровых уголках и шкафчиках.</a:t>
            </a:r>
            <a:endParaRPr lang="ru-RU" sz="2000" dirty="0">
              <a:latin typeface="Times New Roman"/>
              <a:ea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Труд на природе</a:t>
            </a:r>
            <a:r>
              <a:rPr lang="ru-RU" sz="2000" dirty="0">
                <a:latin typeface="Times New Roman"/>
                <a:ea typeface="Times New Roman"/>
              </a:rPr>
              <a:t>: дети работают в цветнике, на клумбе, в огороде.</a:t>
            </a:r>
            <a:endParaRPr lang="ru-RU" sz="2000" dirty="0">
              <a:latin typeface="Times New Roman"/>
              <a:ea typeface="Calibri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Экспериментальная деятельность</a:t>
            </a:r>
            <a:r>
              <a:rPr lang="ru-RU" sz="2000" b="1" u="sng" dirty="0">
                <a:latin typeface="Times New Roman"/>
                <a:ea typeface="Times New Roman"/>
              </a:rPr>
              <a:t>.</a:t>
            </a:r>
            <a:r>
              <a:rPr lang="ru-RU" sz="2000" dirty="0">
                <a:latin typeface="Times New Roman"/>
                <a:ea typeface="Times New Roman"/>
              </a:rPr>
              <a:t> Эксперименты проводятся с самыми разнообразными материалами, при этом обязательно учитывается время года. </a:t>
            </a:r>
            <a:endParaRPr lang="ru-RU" sz="2000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254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565229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Успехов в работе!!!</a:t>
            </a:r>
            <a:endParaRPr lang="ru-RU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400" y="1700808"/>
            <a:ext cx="4550848" cy="459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11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5576" y="332656"/>
            <a:ext cx="7776864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</a:rPr>
              <a:t>Номенклатура де</a:t>
            </a:r>
            <a:r>
              <a:rPr lang="ru-RU" dirty="0" smtClean="0">
                <a:effectLst/>
                <a:latin typeface="Times New Roman"/>
              </a:rPr>
              <a:t>л устанавливает единые требования к педагогической документации государственных дошкольных образовательных учреждений.</a:t>
            </a:r>
            <a:endParaRPr lang="ru-RU" dirty="0" smtClean="0">
              <a:effectLst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</a:rPr>
              <a:t>Педагогическая документация </a:t>
            </a:r>
            <a:r>
              <a:rPr lang="ru-RU" dirty="0" smtClean="0">
                <a:effectLst/>
                <a:latin typeface="Times New Roman"/>
              </a:rPr>
              <a:t>является </a:t>
            </a:r>
            <a:r>
              <a:rPr lang="ru-RU" b="1" dirty="0" smtClean="0">
                <a:effectLst/>
                <a:latin typeface="Times New Roman"/>
              </a:rPr>
              <a:t>частью номенклатуры </a:t>
            </a:r>
            <a:r>
              <a:rPr lang="ru-RU" dirty="0" smtClean="0">
                <a:effectLst/>
                <a:latin typeface="Times New Roman"/>
              </a:rPr>
              <a:t>дел и отражает планирование и организацию работы с детьми в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ДОО</a:t>
            </a:r>
            <a:r>
              <a:rPr lang="ru-RU" dirty="0" smtClean="0">
                <a:effectLst/>
                <a:latin typeface="Times New Roman"/>
              </a:rPr>
              <a:t>.</a:t>
            </a:r>
            <a:endParaRPr lang="ru-RU" dirty="0" smtClean="0">
              <a:effectLst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</a:rPr>
              <a:t>Перечень педагогической документации делится на </a:t>
            </a:r>
            <a:r>
              <a:rPr lang="ru-RU" b="1" dirty="0" smtClean="0">
                <a:effectLst/>
                <a:latin typeface="Times New Roman"/>
              </a:rPr>
              <a:t>два блока</a:t>
            </a:r>
            <a:r>
              <a:rPr lang="ru-RU" dirty="0" smtClean="0">
                <a:effectLst/>
                <a:latin typeface="Times New Roman"/>
              </a:rPr>
              <a:t>:</a:t>
            </a:r>
            <a:endParaRPr lang="ru-RU" dirty="0" smtClean="0">
              <a:effectLst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общая педагогическая документация (по направлениям организационно-педагогической деятельности);</a:t>
            </a:r>
            <a:endParaRPr lang="ru-RU" sz="1400" b="1" dirty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документация педагогов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</a:rPr>
              <a:t>Перечень педагогической документации может быть дополнен вспомогательной документацией, отражающей специфику направлений деятельности ДОО (экспериментальная площадка). Дополнительный перечень педагогической документации утверждается приказом по учреждению.</a:t>
            </a:r>
            <a:endParaRPr lang="ru-RU" dirty="0" smtClean="0">
              <a:effectLst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</a:rPr>
              <a:t>Ответственность за правильное ведение педагогической документации несет руководитель и старший воспитатель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ДОО</a:t>
            </a:r>
            <a:r>
              <a:rPr lang="ru-RU" dirty="0" smtClean="0">
                <a:effectLst/>
                <a:latin typeface="Times New Roman"/>
              </a:rPr>
              <a:t>.</a:t>
            </a:r>
            <a:endParaRPr lang="ru-RU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891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332656"/>
            <a:ext cx="8169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Обязательная документация в соответствии с требованиями основных нормативно-правовых документов</a:t>
            </a:r>
            <a:endParaRPr lang="ru-RU" sz="2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1196752"/>
            <a:ext cx="6984776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устав;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лицензия на осуществление образовательной деятельности;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локальные акты, регламентирующие организацию образовательного процесса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20..-20..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учебном году;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образовательная программа дошкольного образования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ДОО (учебный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план, календарный учебный график, рабочие программы, оценочные и методические материалы);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расписание непрерывной непосредственно образовательной деятельности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20.. – 20..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учебный год;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штатное расписание, действующее на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01.09.20…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на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01.01.20…</a:t>
            </a:r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документы, подтверждающие наличие педагогических кадров и соответствие уровня их квалификации установленным </a:t>
            </a: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02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6122" y="803433"/>
            <a:ext cx="7920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8. документы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подтверждающие организационно-педагогические условия реализации в </a:t>
            </a: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ДОО образовательной 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 дошкольного образования;</a:t>
            </a:r>
          </a:p>
          <a:p>
            <a:pPr lvl="0">
              <a:lnSpc>
                <a:spcPct val="150000"/>
              </a:lnSpc>
            </a:pP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9. документы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подтверждающие наличие в </a:t>
            </a: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ДОО условий 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получения дошкольного образования обучающимися с ограниченными возможностями здоровья,  </a:t>
            </a: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том числе адаптированные образовательные программы; </a:t>
            </a:r>
          </a:p>
          <a:p>
            <a:pPr lvl="0">
              <a:lnSpc>
                <a:spcPct val="150000"/>
              </a:lnSpc>
            </a:pP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10. документы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подтверждающие осуществление контроля со стороны администрации </a:t>
            </a: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образовательным процессом; </a:t>
            </a:r>
            <a:endParaRPr lang="ru-RU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11. документы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регулирующие взаимоотношение администрации </a:t>
            </a: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ДОО с 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родителями (законными представителями) в </a:t>
            </a: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20…/20… 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учебном году;</a:t>
            </a:r>
          </a:p>
          <a:p>
            <a:pPr lvl="0">
              <a:lnSpc>
                <a:spcPct val="150000"/>
              </a:lnSpc>
            </a:pP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12. открытые 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общедоступные информационные ресурсы </a:t>
            </a: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ДОО, 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содержащие информацию об образовательном </a:t>
            </a: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процессе, 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том числе официальный сайт </a:t>
            </a: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информационно-телекоммуникационной сети «Интернет».</a:t>
            </a:r>
          </a:p>
        </p:txBody>
      </p:sp>
    </p:spTree>
    <p:extLst>
      <p:ext uri="{BB962C8B-B14F-4D97-AF65-F5344CB8AC3E}">
        <p14:creationId xmlns:p14="http://schemas.microsoft.com/office/powerpoint/2010/main" val="260379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31640" y="188640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Направления организационно-педагогической деятельности: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3295" y="1268760"/>
            <a:ext cx="7737410" cy="4974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1.Проектирование деятельности </a:t>
            </a:r>
            <a:r>
              <a:rPr lang="ru-RU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ДОО</a:t>
            </a:r>
            <a:endParaRPr lang="ru-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Организация работы с кадрами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Контроль за качеством оздоровительной, образовательной  (и коррекционной ) работы с детьми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Организация работы с родителями воспитанников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Организация государственно-общественного управления </a:t>
            </a:r>
            <a:r>
              <a:rPr lang="ru-RU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ДОО</a:t>
            </a:r>
            <a:endParaRPr lang="ru-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ru-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Сетевое взаимодействие с </a:t>
            </a:r>
            <a:r>
              <a:rPr lang="ru-RU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другими </a:t>
            </a: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организациями, учреждениями</a:t>
            </a:r>
          </a:p>
        </p:txBody>
      </p:sp>
    </p:spTree>
    <p:extLst>
      <p:ext uri="{BB962C8B-B14F-4D97-AF65-F5344CB8AC3E}">
        <p14:creationId xmlns:p14="http://schemas.microsoft.com/office/powerpoint/2010/main" val="14751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008" y="299188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ПЕДАГОГИЧЕСКАЯ ДОКУМЕНТАЦИЯ</a:t>
            </a:r>
          </a:p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1. </a:t>
            </a:r>
            <a:r>
              <a:rPr lang="ru-RU" sz="2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Документация по проектированию деятельности ДОО</a:t>
            </a:r>
            <a:endParaRPr lang="ru-RU" sz="22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980728"/>
            <a:ext cx="74888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развития (01):</a:t>
            </a:r>
          </a:p>
          <a:p>
            <a:pPr marL="5365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титульный лист, </a:t>
            </a:r>
            <a:endParaRPr lang="ru-RU" sz="20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65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пояснительная </a:t>
            </a:r>
            <a:r>
              <a: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записка, </a:t>
            </a:r>
            <a:endParaRPr lang="ru-RU" sz="20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65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анализ </a:t>
            </a:r>
            <a:r>
              <a: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деятельности ДОО</a:t>
            </a: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предыдущие 3-5 лет, </a:t>
            </a:r>
            <a:endParaRPr lang="ru-RU" sz="20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65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цели и задачи развития </a:t>
            </a:r>
            <a:r>
              <a: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ДОО</a:t>
            </a: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365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ожидаемые </a:t>
            </a:r>
            <a:r>
              <a: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развития ДОО</a:t>
            </a: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365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концептуальные </a:t>
            </a:r>
            <a:r>
              <a: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основы программы развития (концепция</a:t>
            </a: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5365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основные </a:t>
            </a:r>
            <a:r>
              <a: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направления реализации программы развития (</a:t>
            </a: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проекты → целевые программы), </a:t>
            </a:r>
          </a:p>
          <a:p>
            <a:pPr marL="5365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ресурсное </a:t>
            </a:r>
            <a:r>
              <a: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обеспечение программы, </a:t>
            </a:r>
            <a:endParaRPr lang="ru-RU" sz="20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65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индикаторы </a:t>
            </a:r>
            <a:r>
              <a: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(показатели) выполнения </a:t>
            </a: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58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715891"/>
            <a:ext cx="824146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Разрабатывается  и утверждается Организацией самостоятельно в соответствии с ФГОС ДО и с учетом Примерных программ.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Определяет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Объем, содержание, планируемые результаты в виде целевых ориентиров и организацию образовательной деятельности;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Продолжительность пребывания детей в Организации;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Режим работы Организации;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Предельную наполняемость Групп. Организация может разрабатывать и реализовывать в группах различные Программы.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Содержание программы должно обеспечивать развитие и образование детей по определенным направлениям (образовательным областям):</a:t>
            </a:r>
          </a:p>
          <a:p>
            <a:pPr marL="342900" lvl="0" indent="-342900">
              <a:buFontTx/>
              <a:buAutoNum type="arabicPeriod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развитие;</a:t>
            </a:r>
          </a:p>
          <a:p>
            <a:pPr marL="342900" lvl="0" indent="-342900">
              <a:buFontTx/>
              <a:buAutoNum type="arabicPeriod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развитие;</a:t>
            </a:r>
          </a:p>
          <a:p>
            <a:pPr marL="342900" lvl="0" indent="-342900">
              <a:buFontTx/>
              <a:buAutoNum type="arabicPeriod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Речевое развитие;</a:t>
            </a:r>
          </a:p>
          <a:p>
            <a:pPr marL="342900" lvl="0" indent="-342900">
              <a:buFontTx/>
              <a:buAutoNum type="arabicPeriod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</a:p>
          <a:p>
            <a:pPr marL="342900" lvl="0" indent="-342900">
              <a:buFontTx/>
              <a:buAutoNum type="arabicPeriod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Физическое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Содержание Программы должно отражать следующие аспекты образовательной среды: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Предметно-пространственная развивающая образовательная среда;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Характер взаимодействия со взрослыми;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Характер взаимодействия с другими детьми;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Систему отношений ребёнка к миру, к другим людям, к самому себе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0"/>
            <a:ext cx="813690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300" dirty="0">
                <a:ln w="0"/>
                <a:gradFill flip="none">
                  <a:gsLst>
                    <a:gs pos="0">
                      <a:srgbClr val="B83D68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B83D68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B83D68">
                        <a:shade val="65000"/>
                        <a:satMod val="130000"/>
                      </a:srgbClr>
                    </a:gs>
                    <a:gs pos="92000">
                      <a:srgbClr val="B83D68">
                        <a:shade val="50000"/>
                        <a:satMod val="120000"/>
                      </a:srgbClr>
                    </a:gs>
                    <a:gs pos="100000">
                      <a:srgbClr val="B83D68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Документация по проектированию деятельности ДОУ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Основная образовательная программа ДОО (02)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78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0203"/>
            <a:ext cx="9144000" cy="70855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3764"/>
            <a:ext cx="1904762" cy="1904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836712"/>
            <a:ext cx="816945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lvl="0" indent="-269875"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Годовой план</a:t>
            </a: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(03) </a:t>
            </a: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9750" lvl="0" indent="-1841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титульный лист; </a:t>
            </a:r>
          </a:p>
          <a:p>
            <a:pPr marL="539750" lvl="0" indent="-1841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анализ деятельности </a:t>
            </a:r>
            <a:r>
              <a:rPr lang="ru-RU" sz="17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ДОО </a:t>
            </a:r>
            <a:r>
              <a:rPr lang="ru-RU" sz="1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год; </a:t>
            </a:r>
          </a:p>
          <a:p>
            <a:pPr marL="539750" lvl="0" indent="-1841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основные задачи работы на следующий учебный </a:t>
            </a:r>
            <a:r>
              <a:rPr lang="ru-RU" sz="17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год.</a:t>
            </a:r>
            <a:endParaRPr lang="ru-RU" sz="17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17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7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17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разделов годового плана: </a:t>
            </a:r>
          </a:p>
          <a:p>
            <a:pPr marL="342900" lvl="0" indent="-342900" fontAlgn="base">
              <a:lnSpc>
                <a:spcPct val="150000"/>
              </a:lnSpc>
              <a:spcAft>
                <a:spcPct val="0"/>
              </a:spcAft>
            </a:pPr>
            <a:r>
              <a:rPr lang="ru-RU" sz="1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17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17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Организационно-методическая работа</a:t>
            </a: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(кадровое обеспечение: стаж, образование,  квалификация). </a:t>
            </a:r>
            <a:endParaRPr lang="ru-RU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150000"/>
              </a:lnSpc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Организация </a:t>
            </a:r>
            <a:r>
              <a:rPr lang="ru-RU" sz="1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работы с </a:t>
            </a:r>
            <a:r>
              <a:rPr lang="ru-RU" sz="17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кадрами </a:t>
            </a:r>
            <a:r>
              <a:rPr lang="ru-R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(аттестация, повышение квалификации, самообразование, МПС, семинары, практикумы, мастер-классы, </a:t>
            </a:r>
            <a:r>
              <a:rPr lang="ru-RU" sz="16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пед.советы</a:t>
            </a:r>
            <a:r>
              <a:rPr lang="ru-R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endParaRPr lang="ru-RU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150000"/>
              </a:lnSpc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7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Руководство </a:t>
            </a:r>
            <a:r>
              <a:rPr lang="ru-RU" sz="1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инновационной деятельностью. </a:t>
            </a:r>
          </a:p>
          <a:p>
            <a:pPr marL="342900" lvl="0" indent="-342900" fontAlgn="base">
              <a:lnSpc>
                <a:spcPct val="150000"/>
              </a:lnSpc>
              <a:spcAft>
                <a:spcPct val="0"/>
              </a:spcAft>
            </a:pPr>
            <a:r>
              <a:rPr lang="ru-RU" sz="1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Организация </a:t>
            </a:r>
            <a:r>
              <a:rPr lang="ru-RU" sz="1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контроля за оздоровительной,  образовательной, (коррекционной) 	работой с детьми.         </a:t>
            </a:r>
          </a:p>
          <a:p>
            <a:pPr marL="342900" lvl="0" indent="-342900" fontAlgn="base">
              <a:lnSpc>
                <a:spcPct val="150000"/>
              </a:lnSpc>
              <a:spcAft>
                <a:spcPct val="0"/>
              </a:spcAft>
            </a:pPr>
            <a:r>
              <a:rPr lang="ru-RU" sz="1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Организация </a:t>
            </a:r>
            <a:r>
              <a:rPr lang="ru-RU" sz="1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взаимодействия с родителями воспитанников и населением </a:t>
            </a:r>
            <a:r>
              <a:rPr lang="ru-RU" sz="17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района, микрорайона).</a:t>
            </a:r>
          </a:p>
          <a:p>
            <a:pPr marL="342900" lvl="0" indent="-342900" fontAlgn="base">
              <a:lnSpc>
                <a:spcPct val="150000"/>
              </a:lnSpc>
              <a:spcAft>
                <a:spcPct val="0"/>
              </a:spcAft>
            </a:pPr>
            <a:r>
              <a:rPr lang="ru-RU" sz="1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Административная </a:t>
            </a:r>
            <a:r>
              <a:rPr lang="ru-RU" sz="1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финансово-хозяйственная </a:t>
            </a:r>
            <a:r>
              <a:rPr lang="ru-RU" sz="17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55600" lvl="0"/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188640"/>
            <a:ext cx="7560840" cy="44627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2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Документация по проектированию деятельности ДОО</a:t>
            </a:r>
            <a:endParaRPr lang="ru-RU" sz="23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5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2198</Words>
  <Application>Microsoft Office PowerPoint</Application>
  <PresentationFormat>Экран (4:3)</PresentationFormat>
  <Paragraphs>374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Client</cp:lastModifiedBy>
  <cp:revision>60</cp:revision>
  <dcterms:created xsi:type="dcterms:W3CDTF">2014-02-25T05:42:36Z</dcterms:created>
  <dcterms:modified xsi:type="dcterms:W3CDTF">2014-04-15T09:46:53Z</dcterms:modified>
</cp:coreProperties>
</file>