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Palatino Linotype" pitchFamily="16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Palatino Linotype" pitchFamily="16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Palatino Linotype" pitchFamily="16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Palatino Linotype" pitchFamily="16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Palatino Linotype" pitchFamily="1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Palatino Linotype" pitchFamily="1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Palatino Linotype" pitchFamily="1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Palatino Linotype" pitchFamily="1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Palatino Linotype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197971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1A74A8-A239-4FA4-A0B7-531177A0F0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149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080302-1CDD-49C0-8940-BD0CACA272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849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-966788"/>
            <a:ext cx="2055812" cy="708977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966788"/>
            <a:ext cx="6018213" cy="70897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E8B4548-C113-465F-8741-9F037A6AD2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5244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2DF45E0-14F2-491F-A07A-D9FD7D5CE6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014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4DBF846-BBEB-4F0D-8183-964D8AEE68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4878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F587D36-88FD-4856-8D6D-13CFC80D08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0563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82DB80-A34F-4539-99B9-0CB30E40CC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707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EAE2A4-90DF-44D4-950C-621AF40D23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9815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02702E-3949-4ED4-8AD4-287EA09BB6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3539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0821DD-1EE0-438D-A64A-E548388B98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4829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DCCE26-0541-4B4A-9EA7-E99C269556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75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B359BC-58B6-4853-B53B-5EB8C11825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2376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559845F-51DA-4EDE-806D-EDEFB302C4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9200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79AE5AA-3BE7-4178-919A-FFCAF80744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9734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-966788"/>
            <a:ext cx="2055812" cy="708977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966788"/>
            <a:ext cx="6018213" cy="70897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09244F2-5444-4E52-ABC0-BBA3F8D832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173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AF9CED-E7D4-4A0D-BDDC-20DCBA8F30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919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1640DC9-4CFE-4DAF-B89F-78AF72D344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498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3CB80C-52E0-4B60-BCB5-482444AB29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844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BC7203-CEAC-41F9-AD26-0ACB2F9DF3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76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DA18FE0-0E1C-4FBC-8BEF-928D7EBC0D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607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4AC6EB-9740-4705-A2D9-D777E25C33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485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2B393E-47F3-4E14-815E-6432938ECA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032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966788"/>
            <a:ext cx="8226425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62700" y="6337300"/>
            <a:ext cx="20828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360" tIns="46800" rIns="4572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ru-RU" alt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58813" y="6354763"/>
            <a:ext cx="28479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543925" y="6337300"/>
            <a:ext cx="5588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360" tIns="46800" rIns="4572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70B65A05-2DFD-47D2-B279-E425AC4CA41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8458200" y="6499225"/>
            <a:ext cx="84138" cy="84138"/>
          </a:xfrm>
          <a:prstGeom prst="ellipse">
            <a:avLst/>
          </a:prstGeom>
          <a:solidFill>
            <a:srgbClr val="7F7F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569913" y="6499225"/>
            <a:ext cx="84137" cy="84138"/>
          </a:xfrm>
          <a:prstGeom prst="ellipse">
            <a:avLst/>
          </a:prstGeom>
          <a:solidFill>
            <a:srgbClr val="7F7F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2pPr>
      <a:lvl3pPr marL="11430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3pPr>
      <a:lvl4pPr marL="16002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4pPr>
      <a:lvl5pPr marL="20574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5pPr>
      <a:lvl6pPr marL="25146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6pPr>
      <a:lvl7pPr marL="29718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7pPr>
      <a:lvl8pPr marL="34290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8pPr>
      <a:lvl9pPr marL="38862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Oval 1"/>
          <p:cNvSpPr>
            <a:spLocks noChangeArrowheads="1"/>
          </p:cNvSpPr>
          <p:nvPr/>
        </p:nvSpPr>
        <p:spPr bwMode="auto">
          <a:xfrm>
            <a:off x="8458200" y="6499225"/>
            <a:ext cx="84138" cy="84138"/>
          </a:xfrm>
          <a:prstGeom prst="ellipse">
            <a:avLst/>
          </a:prstGeom>
          <a:solidFill>
            <a:srgbClr val="7F7F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569913" y="6499225"/>
            <a:ext cx="84137" cy="84138"/>
          </a:xfrm>
          <a:prstGeom prst="ellipse">
            <a:avLst/>
          </a:prstGeom>
          <a:solidFill>
            <a:srgbClr val="7F7F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4495800" y="3924300"/>
            <a:ext cx="84138" cy="84138"/>
          </a:xfrm>
          <a:prstGeom prst="ellipse">
            <a:avLst/>
          </a:prstGeom>
          <a:solidFill>
            <a:srgbClr val="7F7F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4695825" y="3924300"/>
            <a:ext cx="84138" cy="84138"/>
          </a:xfrm>
          <a:prstGeom prst="ellipse">
            <a:avLst/>
          </a:prstGeom>
          <a:solidFill>
            <a:srgbClr val="7F7F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4297363" y="3924300"/>
            <a:ext cx="84137" cy="84138"/>
          </a:xfrm>
          <a:prstGeom prst="ellipse">
            <a:avLst/>
          </a:prstGeom>
          <a:solidFill>
            <a:srgbClr val="7F7F7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966788"/>
            <a:ext cx="8226425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362700" y="6356350"/>
            <a:ext cx="20828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360" tIns="46800" rIns="4572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595959"/>
                </a:solidFill>
                <a:latin typeface="+mn-lt"/>
                <a:cs typeface="Lucida Sans Unicode" charset="0"/>
              </a:defRPr>
            </a:lvl1pPr>
          </a:lstStyle>
          <a:p>
            <a:endParaRPr lang="ru-RU" altLang="ru-RU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58813" y="6356350"/>
            <a:ext cx="28479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8543925" y="6356350"/>
            <a:ext cx="5588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7360" tIns="46800" rIns="4572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rgbClr val="595959"/>
                </a:solidFill>
                <a:latin typeface="+mn-lt"/>
                <a:cs typeface="Lucida Sans Unicode" charset="0"/>
              </a:defRPr>
            </a:lvl1pPr>
          </a:lstStyle>
          <a:p>
            <a:fld id="{4F907695-A7D9-472D-986A-E010C863FAE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2pPr>
      <a:lvl3pPr marL="11430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3pPr>
      <a:lvl4pPr marL="16002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4pPr>
      <a:lvl5pPr marL="20574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5pPr>
      <a:lvl6pPr marL="25146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6pPr>
      <a:lvl7pPr marL="29718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7pPr>
      <a:lvl8pPr marL="34290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8pPr>
      <a:lvl9pPr marL="3886200" indent="-228600" algn="ctr" defTabSz="449263" rtl="0" fontAlgn="base">
        <a:lnSpc>
          <a:spcPts val="57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2F5897"/>
          </a:solidFill>
          <a:latin typeface="Palatino Linotype" pitchFamily="16" charset="0"/>
          <a:ea typeface="SimSun" charset="0"/>
          <a:cs typeface="SimSun" charset="0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7F7F7F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23850" y="1557338"/>
            <a:ext cx="8424863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14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>
                <a:latin typeface="Times New Roman" pitchFamily="16" charset="0"/>
                <a:cs typeface="Times New Roman" pitchFamily="16" charset="0"/>
              </a:rPr>
              <a:t>подобные слагаемые             распределительный закон</a:t>
            </a:r>
          </a:p>
          <a:p>
            <a:pPr algn="ctr">
              <a:lnSpc>
                <a:spcPct val="14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>
                <a:latin typeface="Times New Roman" pitchFamily="16" charset="0"/>
                <a:cs typeface="Times New Roman" pitchFamily="16" charset="0"/>
              </a:rPr>
              <a:t>буквенная часть                      коэффициент</a:t>
            </a:r>
          </a:p>
          <a:p>
            <a:pPr algn="ctr">
              <a:lnSpc>
                <a:spcPct val="14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>
                <a:latin typeface="Times New Roman" pitchFamily="16" charset="0"/>
                <a:cs typeface="Times New Roman" pitchFamily="16" charset="0"/>
              </a:rPr>
              <a:t>сочетательный закон умножения</a:t>
            </a:r>
          </a:p>
          <a:p>
            <a:pPr algn="ctr">
              <a:lnSpc>
                <a:spcPct val="14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>
                <a:latin typeface="Times New Roman" pitchFamily="16" charset="0"/>
                <a:cs typeface="Times New Roman" pitchFamily="16" charset="0"/>
              </a:rPr>
              <a:t>         переместительный закон сложения</a:t>
            </a:r>
          </a:p>
          <a:p>
            <a:pPr algn="ctr">
              <a:lnSpc>
                <a:spcPct val="14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>
                <a:latin typeface="Times New Roman" pitchFamily="16" charset="0"/>
                <a:cs typeface="Times New Roman" pitchFamily="16" charset="0"/>
              </a:rPr>
              <a:t>буквенное выражение</a:t>
            </a:r>
          </a:p>
          <a:p>
            <a:pPr algn="ctr">
              <a:lnSpc>
                <a:spcPct val="14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>
                <a:latin typeface="Times New Roman" pitchFamily="16" charset="0"/>
                <a:cs typeface="Times New Roman" pitchFamily="16" charset="0"/>
              </a:rPr>
              <a:t>  приведение подобных слагаемых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3238" y="549275"/>
            <a:ext cx="7561262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b="1" i="1">
                <a:solidFill>
                  <a:srgbClr val="E68422"/>
                </a:solidFill>
                <a:latin typeface="Times New Roman" pitchFamily="16" charset="0"/>
                <a:cs typeface="Times New Roman" pitchFamily="16" charset="0"/>
              </a:rPr>
              <a:t>Упрощение выражений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581525"/>
            <a:ext cx="15525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ts val="5775"/>
              </a:lnSpc>
              <a:buClrTx/>
              <a:buFontTx/>
              <a:buNone/>
            </a:pPr>
            <a:r>
              <a:rPr lang="ru-RU" altLang="ru-RU" sz="4000" b="1" i="1">
                <a:solidFill>
                  <a:srgbClr val="E68422"/>
                </a:solidFill>
                <a:latin typeface="Times New Roman" pitchFamily="16" charset="0"/>
                <a:cs typeface="Times New Roman" pitchFamily="16" charset="0"/>
              </a:rPr>
              <a:t>Задача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981075"/>
            <a:ext cx="8229600" cy="558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Пирожное стоит </a:t>
            </a:r>
            <a:r>
              <a:rPr lang="en-US" altLang="ru-RU" sz="3600" b="1">
                <a:solidFill>
                  <a:srgbClr val="63891F"/>
                </a:solidFill>
                <a:latin typeface="Times New Roman" pitchFamily="16" charset="0"/>
                <a:cs typeface="Times New Roman" pitchFamily="16" charset="0"/>
              </a:rPr>
              <a:t>m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 р., а плитка шоколада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на  </a:t>
            </a:r>
            <a:r>
              <a:rPr lang="en-US" altLang="ru-RU" sz="3200" b="1">
                <a:solidFill>
                  <a:srgbClr val="63891F"/>
                </a:solidFill>
                <a:latin typeface="Times New Roman" pitchFamily="16" charset="0"/>
                <a:cs typeface="Times New Roman" pitchFamily="16" charset="0"/>
              </a:rPr>
              <a:t>7</a:t>
            </a:r>
            <a:r>
              <a:rPr lang="en-US" altLang="ru-RU" sz="2800" b="1">
                <a:solidFill>
                  <a:srgbClr val="63891F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р. дороже.  Запишите в виде выражения: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AutoNum type="arabicParenR"/>
            </a:pP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   цену плитки шоколада;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AutoNum type="arabicParenR"/>
            </a:pP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   стоимость  </a:t>
            </a:r>
            <a:r>
              <a:rPr lang="en-US" altLang="ru-RU" sz="3600" b="1">
                <a:solidFill>
                  <a:srgbClr val="63891F"/>
                </a:solidFill>
                <a:latin typeface="Times New Roman" pitchFamily="16" charset="0"/>
                <a:cs typeface="Times New Roman" pitchFamily="16" charset="0"/>
              </a:rPr>
              <a:t>4 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пирожных;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AutoNum type="arabicParenR"/>
            </a:pP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   стоимость </a:t>
            </a:r>
            <a:r>
              <a:rPr lang="en-US" altLang="ru-RU" sz="3200" b="1">
                <a:solidFill>
                  <a:srgbClr val="63891F"/>
                </a:solidFill>
                <a:latin typeface="Times New Roman" pitchFamily="16" charset="0"/>
                <a:cs typeface="Times New Roman" pitchFamily="16" charset="0"/>
              </a:rPr>
              <a:t>7 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плиток шоколада;</a:t>
            </a:r>
          </a:p>
          <a:p>
            <a:pPr>
              <a:lnSpc>
                <a:spcPct val="90000"/>
              </a:lnSpc>
              <a:spcBef>
                <a:spcPts val="700"/>
              </a:spcBef>
              <a:buFont typeface="Times New Roman" pitchFamily="16" charset="0"/>
              <a:buAutoNum type="arabicParenR"/>
            </a:pP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   стоимость </a:t>
            </a:r>
            <a:r>
              <a:rPr lang="en-US" altLang="ru-RU" sz="2800" b="1">
                <a:solidFill>
                  <a:srgbClr val="63891F"/>
                </a:solidFill>
                <a:latin typeface="Times New Roman" pitchFamily="16" charset="0"/>
                <a:cs typeface="Times New Roman" pitchFamily="16" charset="0"/>
              </a:rPr>
              <a:t>4 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пирожных и </a:t>
            </a:r>
            <a:r>
              <a:rPr lang="en-US" altLang="ru-RU" sz="2800" b="1">
                <a:solidFill>
                  <a:srgbClr val="63891F"/>
                </a:solidFill>
                <a:latin typeface="Times New Roman" pitchFamily="16" charset="0"/>
                <a:cs typeface="Times New Roman" pitchFamily="16" charset="0"/>
              </a:rPr>
              <a:t>7 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плиток шоколада;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5)    на сколько </a:t>
            </a:r>
            <a:r>
              <a:rPr lang="en-US" altLang="ru-RU" sz="2800" b="1">
                <a:solidFill>
                  <a:srgbClr val="63891F"/>
                </a:solidFill>
                <a:latin typeface="Times New Roman" pitchFamily="16" charset="0"/>
                <a:cs typeface="Times New Roman" pitchFamily="16" charset="0"/>
              </a:rPr>
              <a:t>7 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плиток шоколада дороже</a:t>
            </a:r>
            <a:r>
              <a:rPr lang="en-US" altLang="ru-RU" sz="2800" b="1">
                <a:solidFill>
                  <a:srgbClr val="63891F"/>
                </a:solidFill>
                <a:latin typeface="Times New Roman" pitchFamily="16" charset="0"/>
                <a:cs typeface="Times New Roman" pitchFamily="16" charset="0"/>
              </a:rPr>
              <a:t> 4</a:t>
            </a: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    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      пирожных;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6)  на покупку </a:t>
            </a:r>
            <a:r>
              <a:rPr lang="en-US" altLang="ru-RU" sz="2800" b="1">
                <a:solidFill>
                  <a:srgbClr val="63891F"/>
                </a:solidFill>
                <a:latin typeface="Times New Roman" pitchFamily="16" charset="0"/>
                <a:cs typeface="Times New Roman" pitchFamily="16" charset="0"/>
              </a:rPr>
              <a:t>7 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плиток шоколада и </a:t>
            </a:r>
            <a:r>
              <a:rPr lang="en-US" altLang="ru-RU" sz="2800" b="1">
                <a:solidFill>
                  <a:srgbClr val="63891F"/>
                </a:solidFill>
                <a:latin typeface="Times New Roman" pitchFamily="16" charset="0"/>
                <a:cs typeface="Times New Roman" pitchFamily="16" charset="0"/>
              </a:rPr>
              <a:t>4 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пирожных 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      потратили </a:t>
            </a:r>
            <a:r>
              <a:rPr lang="ru-RU" altLang="ru-RU" sz="3200" b="1">
                <a:solidFill>
                  <a:srgbClr val="63891F"/>
                </a:solidFill>
                <a:latin typeface="Times New Roman" pitchFamily="16" charset="0"/>
                <a:cs typeface="Times New Roman" pitchFamily="16" charset="0"/>
              </a:rPr>
              <a:t>957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 р.</a:t>
            </a:r>
          </a:p>
          <a:p>
            <a:pPr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endParaRPr lang="ru-RU" altLang="ru-RU" sz="2800" b="1">
              <a:latin typeface="Times New Roman" pitchFamily="16" charset="0"/>
              <a:cs typeface="Times New Roman" pitchFamily="16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906588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ts val="5775"/>
              </a:lnSpc>
              <a:buClrTx/>
              <a:buFontTx/>
              <a:buNone/>
            </a:pPr>
            <a:r>
              <a:rPr lang="ru-RU" altLang="ru-RU" sz="4400" b="1" i="1">
                <a:solidFill>
                  <a:srgbClr val="E68422"/>
                </a:solidFill>
                <a:latin typeface="Times New Roman" pitchFamily="16" charset="0"/>
                <a:cs typeface="Times New Roman" pitchFamily="16" charset="0"/>
              </a:rPr>
              <a:t>Кто быстрее выполнит действия ?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7950" y="2565400"/>
            <a:ext cx="8877300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spcBef>
                <a:spcPts val="1100"/>
              </a:spcBef>
              <a:buClrTx/>
              <a:buFontTx/>
              <a:buNone/>
            </a:pPr>
            <a:r>
              <a:rPr lang="ru-RU" altLang="ru-RU" sz="4400" b="1">
                <a:latin typeface="Times New Roman" pitchFamily="16" charset="0"/>
                <a:cs typeface="Times New Roman" pitchFamily="16" charset="0"/>
              </a:rPr>
              <a:t>((76 × 528 + 49 972) : 170 – 62) : 12</a:t>
            </a:r>
          </a:p>
          <a:p>
            <a:pPr algn="ctr">
              <a:spcBef>
                <a:spcPts val="1100"/>
              </a:spcBef>
              <a:buClrTx/>
              <a:buFontTx/>
              <a:buNone/>
            </a:pPr>
            <a:endParaRPr lang="ru-RU" altLang="ru-RU" sz="4400" b="1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1350"/>
              </a:spcBef>
              <a:buClrTx/>
              <a:buFontTx/>
              <a:buNone/>
            </a:pPr>
            <a:r>
              <a:rPr lang="ru-RU" altLang="ru-RU" sz="4400" b="1">
                <a:latin typeface="Times New Roman" pitchFamily="16" charset="0"/>
                <a:cs typeface="Times New Roman" pitchFamily="16" charset="0"/>
              </a:rPr>
              <a:t>Ответ: </a:t>
            </a:r>
            <a:r>
              <a:rPr lang="ru-RU" altLang="ru-RU" sz="5400" b="1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39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76700"/>
            <a:ext cx="19716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ts val="5775"/>
              </a:lnSpc>
              <a:buClrTx/>
              <a:buFontTx/>
              <a:buNone/>
            </a:pPr>
            <a:r>
              <a:rPr lang="ru-RU" altLang="ru-RU" sz="5400" b="1" i="1">
                <a:solidFill>
                  <a:srgbClr val="E68422"/>
                </a:solidFill>
                <a:latin typeface="Times New Roman" pitchFamily="16" charset="0"/>
                <a:cs typeface="Times New Roman" pitchFamily="16" charset="0"/>
              </a:rPr>
              <a:t>Домашнее задание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>
              <a:spcBef>
                <a:spcPts val="1200"/>
              </a:spcBef>
              <a:buClrTx/>
              <a:buFontTx/>
              <a:buNone/>
            </a:pPr>
            <a:r>
              <a:rPr lang="ru-RU" altLang="ru-RU" sz="4800">
                <a:latin typeface="Times New Roman" pitchFamily="16" charset="0"/>
                <a:cs typeface="Times New Roman" pitchFamily="16" charset="0"/>
              </a:rPr>
              <a:t>№ 264, 270 (б), придумать еще два задания по условию задачи, контрольные задания стр.74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724400"/>
            <a:ext cx="24765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817563" y="333375"/>
            <a:ext cx="7175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marL="182563">
              <a:tabLst>
                <a:tab pos="182563" algn="l"/>
                <a:tab pos="630238" algn="l"/>
                <a:tab pos="1079500" algn="l"/>
                <a:tab pos="1528763" algn="l"/>
                <a:tab pos="1978025" algn="l"/>
                <a:tab pos="2427288" algn="l"/>
                <a:tab pos="2876550" algn="l"/>
                <a:tab pos="3325813" algn="l"/>
                <a:tab pos="3775075" algn="l"/>
                <a:tab pos="4224338" algn="l"/>
                <a:tab pos="4673600" algn="l"/>
                <a:tab pos="5122863" algn="l"/>
                <a:tab pos="5572125" algn="l"/>
                <a:tab pos="6021388" algn="l"/>
                <a:tab pos="6470650" algn="l"/>
                <a:tab pos="6919913" algn="l"/>
                <a:tab pos="7369175" algn="l"/>
                <a:tab pos="7818438" algn="l"/>
                <a:tab pos="8267700" algn="l"/>
                <a:tab pos="8716963" algn="l"/>
                <a:tab pos="9166225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182563" algn="l"/>
                <a:tab pos="630238" algn="l"/>
                <a:tab pos="1079500" algn="l"/>
                <a:tab pos="1528763" algn="l"/>
                <a:tab pos="1978025" algn="l"/>
                <a:tab pos="2427288" algn="l"/>
                <a:tab pos="2876550" algn="l"/>
                <a:tab pos="3325813" algn="l"/>
                <a:tab pos="3775075" algn="l"/>
                <a:tab pos="4224338" algn="l"/>
                <a:tab pos="4673600" algn="l"/>
                <a:tab pos="5122863" algn="l"/>
                <a:tab pos="5572125" algn="l"/>
                <a:tab pos="6021388" algn="l"/>
                <a:tab pos="6470650" algn="l"/>
                <a:tab pos="6919913" algn="l"/>
                <a:tab pos="7369175" algn="l"/>
                <a:tab pos="7818438" algn="l"/>
                <a:tab pos="8267700" algn="l"/>
                <a:tab pos="8716963" algn="l"/>
                <a:tab pos="9166225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182563" algn="l"/>
                <a:tab pos="630238" algn="l"/>
                <a:tab pos="1079500" algn="l"/>
                <a:tab pos="1528763" algn="l"/>
                <a:tab pos="1978025" algn="l"/>
                <a:tab pos="2427288" algn="l"/>
                <a:tab pos="2876550" algn="l"/>
                <a:tab pos="3325813" algn="l"/>
                <a:tab pos="3775075" algn="l"/>
                <a:tab pos="4224338" algn="l"/>
                <a:tab pos="4673600" algn="l"/>
                <a:tab pos="5122863" algn="l"/>
                <a:tab pos="5572125" algn="l"/>
                <a:tab pos="6021388" algn="l"/>
                <a:tab pos="6470650" algn="l"/>
                <a:tab pos="6919913" algn="l"/>
                <a:tab pos="7369175" algn="l"/>
                <a:tab pos="7818438" algn="l"/>
                <a:tab pos="8267700" algn="l"/>
                <a:tab pos="8716963" algn="l"/>
                <a:tab pos="9166225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182563" algn="l"/>
                <a:tab pos="630238" algn="l"/>
                <a:tab pos="1079500" algn="l"/>
                <a:tab pos="1528763" algn="l"/>
                <a:tab pos="1978025" algn="l"/>
                <a:tab pos="2427288" algn="l"/>
                <a:tab pos="2876550" algn="l"/>
                <a:tab pos="3325813" algn="l"/>
                <a:tab pos="3775075" algn="l"/>
                <a:tab pos="4224338" algn="l"/>
                <a:tab pos="4673600" algn="l"/>
                <a:tab pos="5122863" algn="l"/>
                <a:tab pos="5572125" algn="l"/>
                <a:tab pos="6021388" algn="l"/>
                <a:tab pos="6470650" algn="l"/>
                <a:tab pos="6919913" algn="l"/>
                <a:tab pos="7369175" algn="l"/>
                <a:tab pos="7818438" algn="l"/>
                <a:tab pos="8267700" algn="l"/>
                <a:tab pos="8716963" algn="l"/>
                <a:tab pos="9166225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182563" algn="l"/>
                <a:tab pos="630238" algn="l"/>
                <a:tab pos="1079500" algn="l"/>
                <a:tab pos="1528763" algn="l"/>
                <a:tab pos="1978025" algn="l"/>
                <a:tab pos="2427288" algn="l"/>
                <a:tab pos="2876550" algn="l"/>
                <a:tab pos="3325813" algn="l"/>
                <a:tab pos="3775075" algn="l"/>
                <a:tab pos="4224338" algn="l"/>
                <a:tab pos="4673600" algn="l"/>
                <a:tab pos="5122863" algn="l"/>
                <a:tab pos="5572125" algn="l"/>
                <a:tab pos="6021388" algn="l"/>
                <a:tab pos="6470650" algn="l"/>
                <a:tab pos="6919913" algn="l"/>
                <a:tab pos="7369175" algn="l"/>
                <a:tab pos="7818438" algn="l"/>
                <a:tab pos="8267700" algn="l"/>
                <a:tab pos="8716963" algn="l"/>
                <a:tab pos="9166225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82563" algn="l"/>
                <a:tab pos="630238" algn="l"/>
                <a:tab pos="1079500" algn="l"/>
                <a:tab pos="1528763" algn="l"/>
                <a:tab pos="1978025" algn="l"/>
                <a:tab pos="2427288" algn="l"/>
                <a:tab pos="2876550" algn="l"/>
                <a:tab pos="3325813" algn="l"/>
                <a:tab pos="3775075" algn="l"/>
                <a:tab pos="4224338" algn="l"/>
                <a:tab pos="4673600" algn="l"/>
                <a:tab pos="5122863" algn="l"/>
                <a:tab pos="5572125" algn="l"/>
                <a:tab pos="6021388" algn="l"/>
                <a:tab pos="6470650" algn="l"/>
                <a:tab pos="6919913" algn="l"/>
                <a:tab pos="7369175" algn="l"/>
                <a:tab pos="7818438" algn="l"/>
                <a:tab pos="8267700" algn="l"/>
                <a:tab pos="8716963" algn="l"/>
                <a:tab pos="9166225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82563" algn="l"/>
                <a:tab pos="630238" algn="l"/>
                <a:tab pos="1079500" algn="l"/>
                <a:tab pos="1528763" algn="l"/>
                <a:tab pos="1978025" algn="l"/>
                <a:tab pos="2427288" algn="l"/>
                <a:tab pos="2876550" algn="l"/>
                <a:tab pos="3325813" algn="l"/>
                <a:tab pos="3775075" algn="l"/>
                <a:tab pos="4224338" algn="l"/>
                <a:tab pos="4673600" algn="l"/>
                <a:tab pos="5122863" algn="l"/>
                <a:tab pos="5572125" algn="l"/>
                <a:tab pos="6021388" algn="l"/>
                <a:tab pos="6470650" algn="l"/>
                <a:tab pos="6919913" algn="l"/>
                <a:tab pos="7369175" algn="l"/>
                <a:tab pos="7818438" algn="l"/>
                <a:tab pos="8267700" algn="l"/>
                <a:tab pos="8716963" algn="l"/>
                <a:tab pos="9166225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82563" algn="l"/>
                <a:tab pos="630238" algn="l"/>
                <a:tab pos="1079500" algn="l"/>
                <a:tab pos="1528763" algn="l"/>
                <a:tab pos="1978025" algn="l"/>
                <a:tab pos="2427288" algn="l"/>
                <a:tab pos="2876550" algn="l"/>
                <a:tab pos="3325813" algn="l"/>
                <a:tab pos="3775075" algn="l"/>
                <a:tab pos="4224338" algn="l"/>
                <a:tab pos="4673600" algn="l"/>
                <a:tab pos="5122863" algn="l"/>
                <a:tab pos="5572125" algn="l"/>
                <a:tab pos="6021388" algn="l"/>
                <a:tab pos="6470650" algn="l"/>
                <a:tab pos="6919913" algn="l"/>
                <a:tab pos="7369175" algn="l"/>
                <a:tab pos="7818438" algn="l"/>
                <a:tab pos="8267700" algn="l"/>
                <a:tab pos="8716963" algn="l"/>
                <a:tab pos="9166225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82563" algn="l"/>
                <a:tab pos="630238" algn="l"/>
                <a:tab pos="1079500" algn="l"/>
                <a:tab pos="1528763" algn="l"/>
                <a:tab pos="1978025" algn="l"/>
                <a:tab pos="2427288" algn="l"/>
                <a:tab pos="2876550" algn="l"/>
                <a:tab pos="3325813" algn="l"/>
                <a:tab pos="3775075" algn="l"/>
                <a:tab pos="4224338" algn="l"/>
                <a:tab pos="4673600" algn="l"/>
                <a:tab pos="5122863" algn="l"/>
                <a:tab pos="5572125" algn="l"/>
                <a:tab pos="6021388" algn="l"/>
                <a:tab pos="6470650" algn="l"/>
                <a:tab pos="6919913" algn="l"/>
                <a:tab pos="7369175" algn="l"/>
                <a:tab pos="7818438" algn="l"/>
                <a:tab pos="8267700" algn="l"/>
                <a:tab pos="8716963" algn="l"/>
                <a:tab pos="9166225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4400" b="1" i="1">
                <a:solidFill>
                  <a:srgbClr val="E684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Оценочный лист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68313" y="1484313"/>
            <a:ext cx="80645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123" name="Group 3"/>
          <p:cNvGraphicFramePr>
            <a:graphicFrameLocks noGrp="1"/>
          </p:cNvGraphicFramePr>
          <p:nvPr/>
        </p:nvGraphicFramePr>
        <p:xfrm>
          <a:off x="755650" y="1484313"/>
          <a:ext cx="7273925" cy="4373566"/>
        </p:xfrm>
        <a:graphic>
          <a:graphicData uri="http://schemas.openxmlformats.org/drawingml/2006/table">
            <a:tbl>
              <a:tblPr/>
              <a:tblGrid>
                <a:gridCol w="406400"/>
                <a:gridCol w="4443413"/>
                <a:gridCol w="2424112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№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Этап урока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оценка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76B4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1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Домашнее задание</a:t>
                      </a:r>
                    </a:p>
                  </a:txBody>
                  <a:tcPr marL="68760" marR="68760" marT="3024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2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Знание теории</a:t>
                      </a:r>
                    </a:p>
                  </a:txBody>
                  <a:tcPr marL="68760" marR="68760" marT="3024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3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Математический диктант</a:t>
                      </a:r>
                    </a:p>
                  </a:txBody>
                  <a:tcPr marL="68760" marR="68760" marT="3024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4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Работа в печатной тетради</a:t>
                      </a:r>
                    </a:p>
                  </a:txBody>
                  <a:tcPr marL="68760" marR="68760" marT="3024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5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Самостоятельная работа</a:t>
                      </a:r>
                    </a:p>
                  </a:txBody>
                  <a:tcPr marL="68760" marR="68760" marT="3024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</a:tr>
              <a:tr h="8413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6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Решение задачи на составление выражений</a:t>
                      </a:r>
                    </a:p>
                  </a:txBody>
                  <a:tcPr marL="68760" marR="68760" marT="3024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7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Игра «Кто быстрее?»</a:t>
                      </a:r>
                    </a:p>
                  </a:txBody>
                  <a:tcPr marL="68760" marR="68760" marT="3024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6E5"/>
                    </a:solidFill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076B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Итоговая </a:t>
                      </a:r>
                    </a:p>
                  </a:txBody>
                  <a:tcPr marL="68760" marR="68760" marT="3024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1pPr>
                      <a:lvl2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2pPr>
                      <a:lvl3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3pPr>
                      <a:lvl4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4pPr>
                      <a:lvl5pPr>
                        <a:spcBef>
                          <a:spcPts val="4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5pPr>
                      <a:lvl6pPr marL="25146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6pPr>
                      <a:lvl7pPr marL="29718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7pPr>
                      <a:lvl8pPr marL="34290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8pPr>
                      <a:lvl9pPr marL="3886200" indent="-228600" defTabSz="449263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400">
                          <a:solidFill>
                            <a:srgbClr val="7F7F7F"/>
                          </a:solidFill>
                          <a:latin typeface="Century Gothic" pitchFamily="32" charset="0"/>
                          <a:ea typeface="SimSun" charset="0"/>
                          <a:cs typeface="SimSun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itchFamily="16" charset="0"/>
                          <a:ea typeface="SimSun" charset="0"/>
                          <a:cs typeface="SimSun" charset="0"/>
                        </a:rPr>
                        <a:t> </a:t>
                      </a:r>
                    </a:p>
                  </a:txBody>
                  <a:tcPr marL="68760" marR="68760" marT="0" marB="0" horzOverflow="overflow">
                    <a:lnL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CF2"/>
                    </a:solidFill>
                  </a:tcPr>
                </a:tc>
              </a:tr>
            </a:tbl>
          </a:graphicData>
        </a:graphic>
      </p:graphicFrame>
      <p:pic>
        <p:nvPicPr>
          <p:cNvPr id="5217" name="Picture 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15888"/>
            <a:ext cx="108585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47675" y="115888"/>
            <a:ext cx="8229600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3200" b="1">
                <a:solidFill>
                  <a:srgbClr val="E68422"/>
                </a:solidFill>
                <a:latin typeface="Times New Roman" pitchFamily="16" charset="0"/>
                <a:cs typeface="Times New Roman" pitchFamily="16" charset="0"/>
              </a:rPr>
              <a:t>Заполни пропуски, </a:t>
            </a:r>
            <a:br>
              <a:rPr lang="ru-RU" altLang="ru-RU" sz="3200" b="1">
                <a:solidFill>
                  <a:srgbClr val="E68422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3200" b="1">
                <a:solidFill>
                  <a:srgbClr val="E68422"/>
                </a:solidFill>
                <a:latin typeface="Times New Roman" pitchFamily="16" charset="0"/>
                <a:cs typeface="Times New Roman" pitchFamily="16" charset="0"/>
              </a:rPr>
              <a:t>указав законы арифметических действий</a:t>
            </a:r>
            <a:r>
              <a:rPr lang="ru-RU" altLang="ru-RU" sz="3200" b="1">
                <a:solidFill>
                  <a:srgbClr val="E684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3200" b="1">
                <a:solidFill>
                  <a:srgbClr val="E684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</a:br>
            <a:endParaRPr lang="ru-RU" altLang="ru-RU" sz="3200" b="1">
              <a:solidFill>
                <a:srgbClr val="E6842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98475" indent="-457200"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98475" algn="l"/>
                <a:tab pos="946150" algn="l"/>
                <a:tab pos="1395413" algn="l"/>
                <a:tab pos="1844675" algn="l"/>
                <a:tab pos="2293938" algn="l"/>
                <a:tab pos="2743200" algn="l"/>
                <a:tab pos="3192463" algn="l"/>
                <a:tab pos="3641725" algn="l"/>
                <a:tab pos="4090988" algn="l"/>
                <a:tab pos="4540250" algn="l"/>
                <a:tab pos="4989513" algn="l"/>
                <a:tab pos="5438775" algn="l"/>
                <a:tab pos="5888038" algn="l"/>
                <a:tab pos="6337300" algn="l"/>
                <a:tab pos="6786563" algn="l"/>
                <a:tab pos="7235825" algn="l"/>
                <a:tab pos="7685088" algn="l"/>
                <a:tab pos="8134350" algn="l"/>
                <a:tab pos="8583613" algn="l"/>
                <a:tab pos="9032875" algn="l"/>
                <a:tab pos="9482138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80000"/>
              </a:lnSpc>
              <a:spcBef>
                <a:spcPts val="475"/>
              </a:spcBef>
              <a:buFont typeface="Times New Roman" pitchFamily="16" charset="0"/>
              <a:buAutoNum type="arabicPeriod"/>
            </a:pPr>
            <a:r>
              <a:rPr lang="ru-RU" altLang="ru-RU" sz="1900" b="1">
                <a:latin typeface="Times New Roman" pitchFamily="16" charset="0"/>
                <a:cs typeface="Times New Roman" pitchFamily="16" charset="0"/>
              </a:rPr>
              <a:t>15 а×6 =  ( 15×6 ) ×а = 90 a</a:t>
            </a:r>
          </a:p>
          <a:p>
            <a:pPr>
              <a:lnSpc>
                <a:spcPct val="80000"/>
              </a:lnSpc>
              <a:spcBef>
                <a:spcPts val="475"/>
              </a:spcBef>
              <a:buClrTx/>
              <a:buFontTx/>
              <a:buNone/>
            </a:pPr>
            <a:endParaRPr lang="ru-RU" altLang="ru-RU" sz="1900" b="1">
              <a:latin typeface="Times New Roman" pitchFamily="16" charset="0"/>
              <a:cs typeface="Times New Roman" pitchFamily="16" charset="0"/>
            </a:endParaRPr>
          </a:p>
          <a:p>
            <a:pPr>
              <a:lnSpc>
                <a:spcPct val="80000"/>
              </a:lnSpc>
              <a:spcBef>
                <a:spcPts val="475"/>
              </a:spcBef>
              <a:buClrTx/>
              <a:buFontTx/>
              <a:buNone/>
            </a:pPr>
            <a:r>
              <a:rPr lang="ru-RU" altLang="ru-RU" sz="1900" b="1" i="1">
                <a:solidFill>
                  <a:srgbClr val="00CC00"/>
                </a:solidFill>
                <a:latin typeface="Times New Roman" pitchFamily="16" charset="0"/>
                <a:cs typeface="Times New Roman" pitchFamily="16" charset="0"/>
              </a:rPr>
              <a:t>    сочетательный</a:t>
            </a:r>
          </a:p>
          <a:p>
            <a:pPr>
              <a:lnSpc>
                <a:spcPct val="80000"/>
              </a:lnSpc>
              <a:spcBef>
                <a:spcPts val="475"/>
              </a:spcBef>
              <a:buClrTx/>
              <a:buFontTx/>
              <a:buNone/>
            </a:pPr>
            <a:r>
              <a:rPr lang="ru-RU" altLang="ru-RU" sz="1900" b="1"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1900" b="1"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900" b="1">
                <a:latin typeface="Times New Roman" pitchFamily="16" charset="0"/>
                <a:cs typeface="Times New Roman" pitchFamily="16" charset="0"/>
              </a:rPr>
              <a:t>2. 19 x+16 x+ x= x ( 19 + 16 + 1 ) = x×36 = 36x</a:t>
            </a:r>
          </a:p>
          <a:p>
            <a:pPr>
              <a:lnSpc>
                <a:spcPct val="80000"/>
              </a:lnSpc>
              <a:spcBef>
                <a:spcPts val="475"/>
              </a:spcBef>
              <a:buClrTx/>
              <a:buFontTx/>
              <a:buNone/>
            </a:pPr>
            <a:endParaRPr lang="ru-RU" altLang="ru-RU" sz="1900" b="1">
              <a:latin typeface="Times New Roman" pitchFamily="16" charset="0"/>
              <a:cs typeface="Times New Roman" pitchFamily="16" charset="0"/>
            </a:endParaRPr>
          </a:p>
          <a:p>
            <a:pPr>
              <a:lnSpc>
                <a:spcPct val="80000"/>
              </a:lnSpc>
              <a:spcBef>
                <a:spcPts val="425"/>
              </a:spcBef>
              <a:buClrTx/>
              <a:buFontTx/>
              <a:buNone/>
            </a:pPr>
            <a:r>
              <a:rPr lang="ru-RU" altLang="ru-RU" sz="1700" b="1" i="1">
                <a:solidFill>
                  <a:srgbClr val="00CC00"/>
                </a:solidFill>
                <a:latin typeface="Times New Roman" pitchFamily="16" charset="0"/>
                <a:cs typeface="Times New Roman" pitchFamily="16" charset="0"/>
              </a:rPr>
              <a:t>     распределительный    	переместительный</a:t>
            </a:r>
          </a:p>
          <a:p>
            <a:pPr>
              <a:lnSpc>
                <a:spcPct val="80000"/>
              </a:lnSpc>
              <a:spcBef>
                <a:spcPts val="475"/>
              </a:spcBef>
              <a:buClrTx/>
              <a:buFontTx/>
              <a:buNone/>
            </a:pPr>
            <a:r>
              <a:rPr lang="ru-RU" altLang="ru-RU" sz="1900" b="1"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1900" b="1"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900" b="1">
                <a:latin typeface="Times New Roman" pitchFamily="16" charset="0"/>
                <a:cs typeface="Times New Roman" pitchFamily="16" charset="0"/>
              </a:rPr>
              <a:t>3.  20m – 40 = 20 × ( m – 2 )</a:t>
            </a:r>
          </a:p>
          <a:p>
            <a:pPr>
              <a:lnSpc>
                <a:spcPct val="80000"/>
              </a:lnSpc>
              <a:spcBef>
                <a:spcPts val="475"/>
              </a:spcBef>
              <a:buClrTx/>
              <a:buFontTx/>
              <a:buNone/>
            </a:pPr>
            <a:endParaRPr lang="ru-RU" altLang="ru-RU" sz="1900" b="1">
              <a:latin typeface="Times New Roman" pitchFamily="16" charset="0"/>
              <a:cs typeface="Times New Roman" pitchFamily="16" charset="0"/>
            </a:endParaRPr>
          </a:p>
          <a:p>
            <a:pPr>
              <a:lnSpc>
                <a:spcPct val="80000"/>
              </a:lnSpc>
              <a:spcBef>
                <a:spcPts val="425"/>
              </a:spcBef>
              <a:buClrTx/>
              <a:buFontTx/>
              <a:buNone/>
            </a:pPr>
            <a:r>
              <a:rPr lang="ru-RU" altLang="ru-RU" sz="1700" b="1" i="1">
                <a:solidFill>
                  <a:srgbClr val="00CC00"/>
                </a:solidFill>
                <a:latin typeface="Times New Roman" pitchFamily="16" charset="0"/>
                <a:cs typeface="Times New Roman" pitchFamily="16" charset="0"/>
              </a:rPr>
              <a:t>распределительный</a:t>
            </a:r>
          </a:p>
          <a:p>
            <a:pPr>
              <a:lnSpc>
                <a:spcPct val="80000"/>
              </a:lnSpc>
              <a:spcBef>
                <a:spcPts val="475"/>
              </a:spcBef>
              <a:buClrTx/>
              <a:buFontTx/>
              <a:buNone/>
            </a:pPr>
            <a:r>
              <a:rPr lang="ru-RU" altLang="ru-RU" sz="1900" b="1"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1900" b="1"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1900" b="1">
                <a:latin typeface="Times New Roman" pitchFamily="16" charset="0"/>
                <a:cs typeface="Times New Roman" pitchFamily="16" charset="0"/>
              </a:rPr>
              <a:t>4. 12 b + 41+18b = (26 b + 18 b) + 41 = b (26 + 18) +41=44b + 41</a:t>
            </a:r>
          </a:p>
          <a:p>
            <a:pPr>
              <a:lnSpc>
                <a:spcPct val="80000"/>
              </a:lnSpc>
              <a:spcBef>
                <a:spcPts val="425"/>
              </a:spcBef>
              <a:buClrTx/>
              <a:buFontTx/>
              <a:buNone/>
            </a:pPr>
            <a:endParaRPr lang="ru-RU" altLang="ru-RU" sz="1700" b="1" i="1">
              <a:solidFill>
                <a:srgbClr val="00CC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lnSpc>
                <a:spcPct val="80000"/>
              </a:lnSpc>
              <a:spcBef>
                <a:spcPts val="475"/>
              </a:spcBef>
              <a:buClrTx/>
              <a:buFontTx/>
              <a:buNone/>
            </a:pPr>
            <a:r>
              <a:rPr lang="ru-RU" altLang="ru-RU" sz="1700" b="1" i="1">
                <a:solidFill>
                  <a:srgbClr val="00CC00"/>
                </a:solidFill>
                <a:latin typeface="Times New Roman" pitchFamily="16" charset="0"/>
                <a:cs typeface="Times New Roman" pitchFamily="16" charset="0"/>
              </a:rPr>
              <a:t>сочетательный             распределительный           переместительный</a:t>
            </a:r>
            <a:r>
              <a:rPr lang="ru-RU" altLang="ru-RU" sz="1900" b="1" i="1"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altLang="ru-RU" sz="1900" b="1" i="1">
                <a:latin typeface="Times New Roman" pitchFamily="16" charset="0"/>
                <a:cs typeface="Times New Roman" pitchFamily="16" charset="0"/>
              </a:rPr>
            </a:br>
            <a:endParaRPr lang="ru-RU" altLang="ru-RU" sz="1900" b="1" i="1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785813" y="2143125"/>
            <a:ext cx="2000250" cy="360363"/>
          </a:xfrm>
          <a:prstGeom prst="roundRect">
            <a:avLst>
              <a:gd name="adj" fmla="val 16667"/>
            </a:avLst>
          </a:prstGeom>
          <a:solidFill>
            <a:srgbClr val="6076B4"/>
          </a:solidFill>
          <a:ln w="28440">
            <a:solidFill>
              <a:srgbClr val="44558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85813" y="3294063"/>
            <a:ext cx="2255837" cy="360362"/>
          </a:xfrm>
          <a:prstGeom prst="roundRect">
            <a:avLst>
              <a:gd name="adj" fmla="val 16667"/>
            </a:avLst>
          </a:prstGeom>
          <a:solidFill>
            <a:srgbClr val="6076B4"/>
          </a:solidFill>
          <a:ln w="28440">
            <a:solidFill>
              <a:srgbClr val="44558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3300413"/>
            <a:ext cx="21955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38150" y="4325938"/>
            <a:ext cx="2505075" cy="358775"/>
          </a:xfrm>
          <a:prstGeom prst="roundRect">
            <a:avLst>
              <a:gd name="adj" fmla="val 16667"/>
            </a:avLst>
          </a:prstGeom>
          <a:solidFill>
            <a:srgbClr val="6076B4"/>
          </a:solidFill>
          <a:ln w="28440">
            <a:solidFill>
              <a:srgbClr val="44558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151" name="AutoShape 7"/>
          <p:cNvCxnSpPr>
            <a:cxnSpLocks noChangeShapeType="1"/>
          </p:cNvCxnSpPr>
          <p:nvPr/>
        </p:nvCxnSpPr>
        <p:spPr bwMode="auto">
          <a:xfrm flipV="1">
            <a:off x="2027238" y="5049838"/>
            <a:ext cx="488950" cy="431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613" y="4986338"/>
            <a:ext cx="56197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188" y="4941888"/>
            <a:ext cx="5873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3" y="3978275"/>
            <a:ext cx="4143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8" y="2819400"/>
            <a:ext cx="6096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2819400"/>
            <a:ext cx="6096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1762125"/>
            <a:ext cx="41433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5341938"/>
            <a:ext cx="20732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5394325"/>
            <a:ext cx="23145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650" y="5341938"/>
            <a:ext cx="215741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228725"/>
            <a:ext cx="159067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ts val="5775"/>
              </a:lnSpc>
              <a:buClrTx/>
              <a:buFontTx/>
              <a:buNone/>
            </a:pPr>
            <a:r>
              <a:rPr lang="ru-RU" altLang="ru-RU" sz="4400" b="1" i="1">
                <a:solidFill>
                  <a:srgbClr val="E68422"/>
                </a:solidFill>
                <a:latin typeface="Times New Roman" pitchFamily="16" charset="0"/>
                <a:cs typeface="Times New Roman" pitchFamily="16" charset="0"/>
              </a:rPr>
              <a:t>Проверь ответы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>
              <a:spcBef>
                <a:spcPts val="600"/>
              </a:spcBef>
              <a:buClrTx/>
              <a:buFontTx/>
              <a:buNone/>
            </a:pPr>
            <a:endParaRPr lang="en-US" altLang="ru-RU" sz="2400" b="1">
              <a:solidFill>
                <a:srgbClr val="7F7F7F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a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(</a:t>
            </a: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b - c) = ab – ac</a:t>
            </a:r>
          </a:p>
          <a:p>
            <a:pPr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,</a:t>
            </a: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 324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,</a:t>
            </a: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  9</a:t>
            </a:r>
          </a:p>
          <a:p>
            <a:pPr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147a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,</a:t>
            </a: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 180bc</a:t>
            </a:r>
          </a:p>
          <a:p>
            <a:pPr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11x – 6x = 5x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5.   (17x + x) – 5 = 18x - 5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endParaRPr lang="en-US" altLang="ru-RU" sz="2800" b="1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65125" y="1600200"/>
            <a:ext cx="40417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5613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>
              <a:spcBef>
                <a:spcPts val="600"/>
              </a:spcBef>
              <a:buClrTx/>
              <a:buFontTx/>
              <a:buNone/>
            </a:pPr>
            <a:endParaRPr lang="en-US" altLang="ru-RU" sz="2400" b="1">
              <a:solidFill>
                <a:srgbClr val="7F7F7F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a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(</a:t>
            </a: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b + c) = ab + ac</a:t>
            </a:r>
          </a:p>
          <a:p>
            <a:pPr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3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,</a:t>
            </a: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17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,</a:t>
            </a: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1</a:t>
            </a:r>
          </a:p>
          <a:p>
            <a:pPr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60x</a:t>
            </a:r>
            <a:r>
              <a:rPr lang="ru-RU" altLang="ru-RU" sz="2800" b="1">
                <a:latin typeface="Times New Roman" pitchFamily="16" charset="0"/>
                <a:cs typeface="Times New Roman" pitchFamily="16" charset="0"/>
              </a:rPr>
              <a:t>,</a:t>
            </a: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 78ab</a:t>
            </a:r>
          </a:p>
          <a:p>
            <a:pPr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5a + 8a = 13a</a:t>
            </a:r>
          </a:p>
          <a:p>
            <a:pPr>
              <a:spcBef>
                <a:spcPts val="700"/>
              </a:spcBef>
              <a:buClrTx/>
              <a:buFontTx/>
              <a:buNone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5.   (6a – 3a) +1= 3a +1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013325"/>
            <a:ext cx="129698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ts val="5775"/>
              </a:lnSpc>
              <a:buClrTx/>
              <a:buFontTx/>
              <a:buNone/>
            </a:pPr>
            <a:r>
              <a:rPr lang="ru-RU" altLang="ru-RU" sz="4400" b="1" i="1">
                <a:solidFill>
                  <a:srgbClr val="E68422"/>
                </a:solidFill>
                <a:latin typeface="Times New Roman" pitchFamily="16" charset="0"/>
                <a:cs typeface="Times New Roman" pitchFamily="16" charset="0"/>
              </a:rPr>
              <a:t>Найди ошибку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48200" y="1600200"/>
            <a:ext cx="4038600" cy="562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>
              <a:spcBef>
                <a:spcPts val="1100"/>
              </a:spcBef>
              <a:buClrTx/>
              <a:buFontTx/>
              <a:buNone/>
            </a:pPr>
            <a:r>
              <a:rPr lang="en-US" altLang="ru-RU" sz="4400" b="1">
                <a:latin typeface="Times New Roman" pitchFamily="16" charset="0"/>
                <a:cs typeface="Times New Roman" pitchFamily="16" charset="0"/>
              </a:rPr>
              <a:t>7a + a – 6a = 48</a:t>
            </a:r>
          </a:p>
          <a:p>
            <a:pPr>
              <a:spcBef>
                <a:spcPts val="1100"/>
              </a:spcBef>
              <a:buClrTx/>
              <a:buFontTx/>
              <a:buNone/>
            </a:pPr>
            <a:r>
              <a:rPr lang="en-US" altLang="ru-RU" sz="4400" b="1">
                <a:latin typeface="Times New Roman" pitchFamily="16" charset="0"/>
                <a:cs typeface="Times New Roman" pitchFamily="16" charset="0"/>
              </a:rPr>
              <a:t>a(</a:t>
            </a:r>
            <a:r>
              <a:rPr lang="en-US" altLang="ru-RU" sz="4400" b="1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7 + 1 – 6</a:t>
            </a:r>
            <a:r>
              <a:rPr lang="en-US" altLang="ru-RU" sz="4400" b="1">
                <a:latin typeface="Times New Roman" pitchFamily="16" charset="0"/>
                <a:cs typeface="Times New Roman" pitchFamily="16" charset="0"/>
              </a:rPr>
              <a:t>) = 48</a:t>
            </a:r>
          </a:p>
          <a:p>
            <a:pPr>
              <a:spcBef>
                <a:spcPts val="1100"/>
              </a:spcBef>
              <a:buClrTx/>
              <a:buFontTx/>
              <a:buNone/>
            </a:pPr>
            <a:r>
              <a:rPr lang="en-US" altLang="ru-RU" sz="4400" b="1">
                <a:latin typeface="Times New Roman" pitchFamily="16" charset="0"/>
                <a:cs typeface="Times New Roman" pitchFamily="16" charset="0"/>
              </a:rPr>
              <a:t>a</a:t>
            </a:r>
            <a:r>
              <a:rPr lang="ru-RU" altLang="ru-RU" sz="4400" b="1">
                <a:latin typeface="Times New Roman" pitchFamily="16" charset="0"/>
                <a:cs typeface="Times New Roman" pitchFamily="16" charset="0"/>
              </a:rPr>
              <a:t> ×</a:t>
            </a:r>
            <a:r>
              <a:rPr lang="en-US" altLang="ru-RU" sz="4400" b="1">
                <a:latin typeface="Times New Roman" pitchFamily="16" charset="0"/>
                <a:cs typeface="Times New Roman" pitchFamily="16" charset="0"/>
              </a:rPr>
              <a:t> 2 = 48</a:t>
            </a:r>
          </a:p>
          <a:p>
            <a:pPr>
              <a:spcBef>
                <a:spcPts val="1100"/>
              </a:spcBef>
              <a:buClrTx/>
              <a:buFontTx/>
              <a:buNone/>
            </a:pPr>
            <a:r>
              <a:rPr lang="en-US" altLang="ru-RU" sz="4400" b="1">
                <a:latin typeface="Times New Roman" pitchFamily="16" charset="0"/>
                <a:cs typeface="Times New Roman" pitchFamily="16" charset="0"/>
              </a:rPr>
              <a:t>a = 48 </a:t>
            </a:r>
            <a:r>
              <a:rPr lang="ru-RU" altLang="ru-RU" sz="4400" b="1">
                <a:latin typeface="Times New Roman" pitchFamily="16" charset="0"/>
                <a:cs typeface="Times New Roman" pitchFamily="16" charset="0"/>
              </a:rPr>
              <a:t>: 2</a:t>
            </a:r>
          </a:p>
          <a:p>
            <a:pPr>
              <a:spcBef>
                <a:spcPts val="1100"/>
              </a:spcBef>
              <a:buClrTx/>
              <a:buFontTx/>
              <a:buNone/>
            </a:pPr>
            <a:r>
              <a:rPr lang="en-US" altLang="ru-RU" sz="4400" b="1">
                <a:latin typeface="Times New Roman" pitchFamily="16" charset="0"/>
                <a:cs typeface="Times New Roman" pitchFamily="16" charset="0"/>
              </a:rPr>
              <a:t>a = 24</a:t>
            </a:r>
          </a:p>
          <a:p>
            <a:pPr>
              <a:spcBef>
                <a:spcPts val="1100"/>
              </a:spcBef>
              <a:buClrTx/>
              <a:buFontTx/>
              <a:buNone/>
            </a:pPr>
            <a:endParaRPr lang="en-US" altLang="ru-RU" sz="4400" b="1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1100"/>
              </a:spcBef>
              <a:buClrTx/>
              <a:buFontTx/>
              <a:buNone/>
            </a:pPr>
            <a:endParaRPr lang="en-US" altLang="ru-RU" sz="4400" b="1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65125" y="1600200"/>
            <a:ext cx="40417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>
              <a:spcBef>
                <a:spcPts val="1100"/>
              </a:spcBef>
              <a:buClrTx/>
              <a:buFontTx/>
              <a:buNone/>
            </a:pPr>
            <a:r>
              <a:rPr lang="en-US" altLang="ru-RU" sz="4400" b="1">
                <a:latin typeface="Times New Roman" pitchFamily="16" charset="0"/>
                <a:cs typeface="Times New Roman" pitchFamily="16" charset="0"/>
              </a:rPr>
              <a:t>7a + a – 6a = 48</a:t>
            </a:r>
          </a:p>
          <a:p>
            <a:pPr>
              <a:spcBef>
                <a:spcPts val="1100"/>
              </a:spcBef>
              <a:buClrTx/>
              <a:buFontTx/>
              <a:buNone/>
            </a:pPr>
            <a:r>
              <a:rPr lang="en-US" altLang="ru-RU" sz="4400" b="1">
                <a:latin typeface="Times New Roman" pitchFamily="16" charset="0"/>
                <a:cs typeface="Times New Roman" pitchFamily="16" charset="0"/>
              </a:rPr>
              <a:t>a(7 – 6) = 48</a:t>
            </a:r>
          </a:p>
          <a:p>
            <a:pPr>
              <a:spcBef>
                <a:spcPts val="1100"/>
              </a:spcBef>
              <a:buClrTx/>
              <a:buFontTx/>
              <a:buNone/>
            </a:pPr>
            <a:r>
              <a:rPr lang="en-US" altLang="ru-RU" sz="4400" b="1">
                <a:latin typeface="Times New Roman" pitchFamily="16" charset="0"/>
                <a:cs typeface="Times New Roman" pitchFamily="16" charset="0"/>
              </a:rPr>
              <a:t>a</a:t>
            </a:r>
            <a:r>
              <a:rPr lang="ru-RU" altLang="ru-RU" sz="4400" b="1">
                <a:latin typeface="Times New Roman" pitchFamily="16" charset="0"/>
                <a:cs typeface="Times New Roman" pitchFamily="16" charset="0"/>
              </a:rPr>
              <a:t> ×</a:t>
            </a:r>
            <a:r>
              <a:rPr lang="en-US" altLang="ru-RU" sz="4400" b="1">
                <a:latin typeface="Times New Roman" pitchFamily="16" charset="0"/>
                <a:cs typeface="Times New Roman" pitchFamily="16" charset="0"/>
              </a:rPr>
              <a:t> 1 = 48</a:t>
            </a:r>
          </a:p>
          <a:p>
            <a:pPr>
              <a:spcBef>
                <a:spcPts val="1100"/>
              </a:spcBef>
              <a:buClrTx/>
              <a:buFontTx/>
              <a:buNone/>
            </a:pPr>
            <a:r>
              <a:rPr lang="en-US" altLang="ru-RU" sz="4400" b="1">
                <a:latin typeface="Times New Roman" pitchFamily="16" charset="0"/>
                <a:cs typeface="Times New Roman" pitchFamily="16" charset="0"/>
              </a:rPr>
              <a:t>a = 48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15888"/>
            <a:ext cx="173355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ts val="5775"/>
              </a:lnSpc>
              <a:buClrTx/>
              <a:buFontTx/>
              <a:buNone/>
            </a:pPr>
            <a:r>
              <a:rPr lang="ru-RU" altLang="ru-RU" sz="5400" b="1" i="1">
                <a:solidFill>
                  <a:srgbClr val="E68422"/>
                </a:solidFill>
                <a:latin typeface="Times New Roman" pitchFamily="16" charset="0"/>
                <a:cs typeface="Times New Roman" pitchFamily="16" charset="0"/>
              </a:rPr>
              <a:t>Найди ошибку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648200" y="1600200"/>
            <a:ext cx="4038600" cy="509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>
              <a:spcBef>
                <a:spcPts val="600"/>
              </a:spcBef>
              <a:buClrTx/>
              <a:buFontTx/>
              <a:buNone/>
            </a:pPr>
            <a:endParaRPr lang="en-US" altLang="ru-RU" sz="2400">
              <a:solidFill>
                <a:srgbClr val="7F7F7F"/>
              </a:solidFill>
              <a:latin typeface="Century Gothic" pitchFamily="32" charset="0"/>
            </a:endParaRPr>
          </a:p>
          <a:p>
            <a:pPr>
              <a:spcBef>
                <a:spcPts val="900"/>
              </a:spcBef>
              <a:buClrTx/>
              <a:buFontTx/>
              <a:buNone/>
            </a:pPr>
            <a:r>
              <a:rPr lang="en-US" altLang="ru-RU" sz="3600" b="1">
                <a:latin typeface="Times New Roman" pitchFamily="16" charset="0"/>
                <a:cs typeface="Times New Roman" pitchFamily="16" charset="0"/>
              </a:rPr>
              <a:t>7k – k – 5k + 3=72</a:t>
            </a:r>
          </a:p>
          <a:p>
            <a:pPr>
              <a:spcBef>
                <a:spcPts val="900"/>
              </a:spcBef>
              <a:buClrTx/>
              <a:buFontTx/>
              <a:buNone/>
            </a:pPr>
            <a:r>
              <a:rPr lang="en-US" altLang="ru-RU" sz="3600" b="1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k(7 – 1 – 5) + 3</a:t>
            </a:r>
            <a:r>
              <a:rPr lang="en-US" altLang="ru-RU" sz="3600" b="1">
                <a:latin typeface="Times New Roman" pitchFamily="16" charset="0"/>
                <a:cs typeface="Times New Roman" pitchFamily="16" charset="0"/>
              </a:rPr>
              <a:t>=72</a:t>
            </a:r>
          </a:p>
          <a:p>
            <a:pPr>
              <a:spcBef>
                <a:spcPts val="900"/>
              </a:spcBef>
              <a:buClrTx/>
              <a:buFontTx/>
              <a:buNone/>
            </a:pPr>
            <a:r>
              <a:rPr lang="en-US" altLang="ru-RU" sz="3600" b="1">
                <a:latin typeface="Times New Roman" pitchFamily="16" charset="0"/>
                <a:cs typeface="Times New Roman" pitchFamily="16" charset="0"/>
              </a:rPr>
              <a:t>k</a:t>
            </a:r>
            <a:r>
              <a:rPr lang="ru-RU" altLang="ru-RU" sz="3600" b="1">
                <a:latin typeface="Times New Roman" pitchFamily="16" charset="0"/>
                <a:cs typeface="Times New Roman" pitchFamily="16" charset="0"/>
              </a:rPr>
              <a:t> ×</a:t>
            </a:r>
            <a:r>
              <a:rPr lang="en-US" altLang="ru-RU" sz="3600" b="1">
                <a:latin typeface="Times New Roman" pitchFamily="16" charset="0"/>
                <a:cs typeface="Times New Roman" pitchFamily="16" charset="0"/>
              </a:rPr>
              <a:t> 1 + 3 = 72</a:t>
            </a:r>
          </a:p>
          <a:p>
            <a:pPr>
              <a:spcBef>
                <a:spcPts val="900"/>
              </a:spcBef>
              <a:buClrTx/>
              <a:buFontTx/>
              <a:buNone/>
            </a:pPr>
            <a:r>
              <a:rPr lang="en-US" altLang="ru-RU" sz="3600" b="1">
                <a:latin typeface="Times New Roman" pitchFamily="16" charset="0"/>
                <a:cs typeface="Times New Roman" pitchFamily="16" charset="0"/>
              </a:rPr>
              <a:t>k + 3 = 72</a:t>
            </a:r>
          </a:p>
          <a:p>
            <a:pPr>
              <a:spcBef>
                <a:spcPts val="900"/>
              </a:spcBef>
              <a:buClrTx/>
              <a:buFontTx/>
              <a:buNone/>
            </a:pPr>
            <a:r>
              <a:rPr lang="en-US" altLang="ru-RU" sz="3600" b="1">
                <a:latin typeface="Times New Roman" pitchFamily="16" charset="0"/>
                <a:cs typeface="Times New Roman" pitchFamily="16" charset="0"/>
              </a:rPr>
              <a:t>k  = 72 - 3</a:t>
            </a:r>
          </a:p>
          <a:p>
            <a:pPr>
              <a:spcBef>
                <a:spcPts val="900"/>
              </a:spcBef>
              <a:buClrTx/>
              <a:buFontTx/>
              <a:buNone/>
            </a:pPr>
            <a:r>
              <a:rPr lang="en-US" altLang="ru-RU" sz="3600" b="1">
                <a:latin typeface="Times New Roman" pitchFamily="16" charset="0"/>
                <a:cs typeface="Times New Roman" pitchFamily="16" charset="0"/>
              </a:rPr>
              <a:t>k  = 69</a:t>
            </a:r>
          </a:p>
          <a:p>
            <a:pPr>
              <a:spcBef>
                <a:spcPts val="900"/>
              </a:spcBef>
              <a:buClrTx/>
              <a:buFontTx/>
              <a:buNone/>
            </a:pPr>
            <a:endParaRPr lang="en-US" altLang="ru-RU" sz="3600" b="1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65125" y="1600200"/>
            <a:ext cx="404177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>
              <a:spcBef>
                <a:spcPts val="900"/>
              </a:spcBef>
              <a:buClrTx/>
              <a:buFontTx/>
              <a:buNone/>
            </a:pPr>
            <a:endParaRPr lang="en-US" altLang="ru-RU" sz="3600" b="1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900"/>
              </a:spcBef>
              <a:buClrTx/>
              <a:buFontTx/>
              <a:buNone/>
            </a:pPr>
            <a:r>
              <a:rPr lang="en-US" altLang="ru-RU" sz="3600" b="1">
                <a:latin typeface="Times New Roman" pitchFamily="16" charset="0"/>
                <a:cs typeface="Times New Roman" pitchFamily="16" charset="0"/>
              </a:rPr>
              <a:t>7k – k – 5k +3=72</a:t>
            </a:r>
          </a:p>
          <a:p>
            <a:pPr>
              <a:spcBef>
                <a:spcPts val="900"/>
              </a:spcBef>
              <a:buClrTx/>
              <a:buFontTx/>
              <a:buNone/>
            </a:pPr>
            <a:r>
              <a:rPr lang="en-US" altLang="ru-RU" sz="3600" b="1">
                <a:latin typeface="Times New Roman" pitchFamily="16" charset="0"/>
                <a:cs typeface="Times New Roman" pitchFamily="16" charset="0"/>
              </a:rPr>
              <a:t>k(7 – 1 – 5 +3) =72</a:t>
            </a:r>
          </a:p>
          <a:p>
            <a:pPr>
              <a:spcBef>
                <a:spcPts val="900"/>
              </a:spcBef>
              <a:buClrTx/>
              <a:buFontTx/>
              <a:buNone/>
            </a:pPr>
            <a:r>
              <a:rPr lang="en-US" altLang="ru-RU" sz="3600" b="1">
                <a:latin typeface="Times New Roman" pitchFamily="16" charset="0"/>
                <a:cs typeface="Times New Roman" pitchFamily="16" charset="0"/>
              </a:rPr>
              <a:t>k</a:t>
            </a:r>
            <a:r>
              <a:rPr lang="ru-RU" altLang="ru-RU" sz="3600" b="1">
                <a:latin typeface="Times New Roman" pitchFamily="16" charset="0"/>
                <a:cs typeface="Times New Roman" pitchFamily="16" charset="0"/>
              </a:rPr>
              <a:t> ×</a:t>
            </a:r>
            <a:r>
              <a:rPr lang="en-US" altLang="ru-RU" sz="3600" b="1">
                <a:latin typeface="Times New Roman" pitchFamily="16" charset="0"/>
                <a:cs typeface="Times New Roman" pitchFamily="16" charset="0"/>
              </a:rPr>
              <a:t> 4 = 72</a:t>
            </a:r>
          </a:p>
          <a:p>
            <a:pPr>
              <a:spcBef>
                <a:spcPts val="900"/>
              </a:spcBef>
              <a:buClrTx/>
              <a:buFontTx/>
              <a:buNone/>
            </a:pPr>
            <a:r>
              <a:rPr lang="en-US" altLang="ru-RU" sz="3600" b="1">
                <a:latin typeface="Times New Roman" pitchFamily="16" charset="0"/>
                <a:cs typeface="Times New Roman" pitchFamily="16" charset="0"/>
              </a:rPr>
              <a:t>k = 72 </a:t>
            </a:r>
            <a:r>
              <a:rPr lang="ru-RU" altLang="ru-RU" sz="3600" b="1">
                <a:latin typeface="Times New Roman" pitchFamily="16" charset="0"/>
                <a:cs typeface="Times New Roman" pitchFamily="16" charset="0"/>
              </a:rPr>
              <a:t>: 4</a:t>
            </a:r>
          </a:p>
          <a:p>
            <a:pPr>
              <a:spcBef>
                <a:spcPts val="900"/>
              </a:spcBef>
              <a:buClrTx/>
              <a:buFontTx/>
              <a:buNone/>
            </a:pPr>
            <a:r>
              <a:rPr lang="en-US" altLang="ru-RU" sz="3600" b="1">
                <a:latin typeface="Times New Roman" pitchFamily="16" charset="0"/>
                <a:cs typeface="Times New Roman" pitchFamily="16" charset="0"/>
              </a:rPr>
              <a:t>k = 18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0"/>
            <a:ext cx="173355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ts val="5775"/>
              </a:lnSpc>
              <a:buClrTx/>
              <a:buFontTx/>
              <a:buNone/>
            </a:pPr>
            <a:r>
              <a:rPr lang="ru-RU" altLang="ru-RU" sz="5400" b="1" i="1">
                <a:solidFill>
                  <a:srgbClr val="E68422"/>
                </a:solidFill>
                <a:latin typeface="Times New Roman" pitchFamily="16" charset="0"/>
                <a:cs typeface="Times New Roman" pitchFamily="16" charset="0"/>
              </a:rPr>
              <a:t>Решите уравнение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spcBef>
                <a:spcPts val="1350"/>
              </a:spcBef>
              <a:buClrTx/>
              <a:buFontTx/>
              <a:buNone/>
            </a:pPr>
            <a:endParaRPr lang="ru-RU" altLang="ru-RU" sz="5400" b="1">
              <a:latin typeface="Times New Roman" pitchFamily="16" charset="0"/>
              <a:cs typeface="Times New Roman" pitchFamily="16" charset="0"/>
            </a:endParaRPr>
          </a:p>
          <a:p>
            <a:pPr algn="ctr">
              <a:spcBef>
                <a:spcPts val="1350"/>
              </a:spcBef>
              <a:buClrTx/>
              <a:buFontTx/>
              <a:buNone/>
            </a:pPr>
            <a:r>
              <a:rPr lang="ru-RU" altLang="ru-RU" sz="5400" b="1">
                <a:latin typeface="Times New Roman" pitchFamily="16" charset="0"/>
                <a:cs typeface="Times New Roman" pitchFamily="16" charset="0"/>
              </a:rPr>
              <a:t>12а + а – 7а - 6а = 45</a:t>
            </a:r>
          </a:p>
          <a:p>
            <a:pPr algn="ctr">
              <a:spcBef>
                <a:spcPts val="1350"/>
              </a:spcBef>
              <a:buClrTx/>
              <a:buFontTx/>
              <a:buNone/>
            </a:pPr>
            <a:r>
              <a:rPr lang="ru-RU" altLang="ru-RU" sz="5400" b="1">
                <a:latin typeface="Times New Roman" pitchFamily="16" charset="0"/>
                <a:cs typeface="Times New Roman" pitchFamily="16" charset="0"/>
              </a:rPr>
              <a:t>0 × а = 45</a:t>
            </a:r>
          </a:p>
          <a:p>
            <a:pPr algn="ctr">
              <a:spcBef>
                <a:spcPts val="1350"/>
              </a:spcBef>
              <a:buClrTx/>
              <a:buFontTx/>
              <a:buNone/>
            </a:pPr>
            <a:r>
              <a:rPr lang="ru-RU" altLang="ru-RU" sz="5400" b="1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решений нет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20713"/>
            <a:ext cx="15525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ts val="5775"/>
              </a:lnSpc>
              <a:buClrTx/>
              <a:buFontTx/>
              <a:buNone/>
            </a:pPr>
            <a:r>
              <a:rPr lang="ru-RU" altLang="ru-RU" sz="5400" b="1" i="1">
                <a:solidFill>
                  <a:srgbClr val="E68422"/>
                </a:solidFill>
                <a:latin typeface="Times New Roman" pitchFamily="16" charset="0"/>
                <a:cs typeface="Times New Roman" pitchFamily="16" charset="0"/>
              </a:rPr>
              <a:t>Решите  уравнения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648200" y="1341438"/>
            <a:ext cx="4244975" cy="505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ru-RU" altLang="ru-RU" sz="2400" b="1" i="1">
                <a:latin typeface="Times New Roman" pitchFamily="16" charset="0"/>
                <a:cs typeface="Times New Roman" pitchFamily="16" charset="0"/>
              </a:rPr>
              <a:t>2 вариант</a:t>
            </a:r>
          </a:p>
          <a:p>
            <a:pPr algn="ctr">
              <a:spcBef>
                <a:spcPts val="600"/>
              </a:spcBef>
              <a:buClrTx/>
              <a:buFontTx/>
              <a:buNone/>
            </a:pPr>
            <a:endParaRPr lang="en-US" altLang="ru-RU" sz="2400" b="1" i="1">
              <a:latin typeface="Times New Roman" pitchFamily="16" charset="0"/>
              <a:cs typeface="Times New Roman" pitchFamily="16" charset="0"/>
            </a:endParaRPr>
          </a:p>
          <a:p>
            <a:pPr>
              <a:lnSpc>
                <a:spcPct val="150000"/>
              </a:lnSpc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   15x – 8x = 56</a:t>
            </a:r>
          </a:p>
          <a:p>
            <a:pPr>
              <a:lnSpc>
                <a:spcPct val="150000"/>
              </a:lnSpc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   7a + a – 6a = 66</a:t>
            </a:r>
          </a:p>
          <a:p>
            <a:pPr>
              <a:lnSpc>
                <a:spcPct val="150000"/>
              </a:lnSpc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    5t + 2t – 7t = 7</a:t>
            </a:r>
          </a:p>
          <a:p>
            <a:pPr>
              <a:lnSpc>
                <a:spcPct val="15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4.    6a – 3a – 2a + 45 = 81</a:t>
            </a:r>
          </a:p>
          <a:p>
            <a:pPr>
              <a:lnSpc>
                <a:spcPct val="15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5.   7b + 4b – 10b – 37 = 54</a:t>
            </a:r>
          </a:p>
          <a:p>
            <a:pPr algn="ctr">
              <a:spcBef>
                <a:spcPts val="700"/>
              </a:spcBef>
              <a:buClrTx/>
              <a:buFontTx/>
              <a:buNone/>
            </a:pPr>
            <a:endParaRPr lang="en-US" altLang="ru-RU" sz="2800" b="1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65125" y="1268413"/>
            <a:ext cx="4041775" cy="511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ru-RU" altLang="ru-RU" sz="2400" b="1" i="1">
                <a:latin typeface="Times New Roman" pitchFamily="16" charset="0"/>
                <a:cs typeface="Times New Roman" pitchFamily="16" charset="0"/>
              </a:rPr>
              <a:t>    1 вариант</a:t>
            </a:r>
          </a:p>
          <a:p>
            <a:pPr algn="ctr">
              <a:spcBef>
                <a:spcPts val="600"/>
              </a:spcBef>
              <a:buClrTx/>
              <a:buFontTx/>
              <a:buNone/>
            </a:pPr>
            <a:endParaRPr lang="ru-RU" altLang="ru-RU" sz="2400" b="1">
              <a:latin typeface="Times New Roman" pitchFamily="16" charset="0"/>
              <a:cs typeface="Times New Roman" pitchFamily="16" charset="0"/>
            </a:endParaRPr>
          </a:p>
          <a:p>
            <a:pPr>
              <a:lnSpc>
                <a:spcPct val="150000"/>
              </a:lnSpc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 15t – 7t = 56</a:t>
            </a:r>
          </a:p>
          <a:p>
            <a:pPr>
              <a:lnSpc>
                <a:spcPct val="150000"/>
              </a:lnSpc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  5d + d – 4d = 44</a:t>
            </a:r>
          </a:p>
          <a:p>
            <a:pPr>
              <a:lnSpc>
                <a:spcPct val="150000"/>
              </a:lnSpc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  7c + 2c – 9c = 9</a:t>
            </a:r>
          </a:p>
          <a:p>
            <a:pPr>
              <a:lnSpc>
                <a:spcPct val="150000"/>
              </a:lnSpc>
              <a:spcBef>
                <a:spcPts val="700"/>
              </a:spcBef>
              <a:buFont typeface="Times New Roman" pitchFamily="16" charset="0"/>
              <a:buAutoNum type="arabicPeriod"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   7k – k – 5k + 34 = 73</a:t>
            </a:r>
          </a:p>
          <a:p>
            <a:pPr>
              <a:lnSpc>
                <a:spcPct val="150000"/>
              </a:lnSpc>
              <a:spcBef>
                <a:spcPts val="700"/>
              </a:spcBef>
              <a:buClrTx/>
              <a:buFontTx/>
              <a:buNone/>
            </a:pPr>
            <a:r>
              <a:rPr lang="en-US" altLang="ru-RU" sz="2800" b="1">
                <a:latin typeface="Times New Roman" pitchFamily="16" charset="0"/>
                <a:cs typeface="Times New Roman" pitchFamily="16" charset="0"/>
              </a:rPr>
              <a:t>5.   2y + 3y – 4y – 29 = 62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15888"/>
            <a:ext cx="1085850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ts val="5775"/>
              </a:lnSpc>
              <a:buClrTx/>
              <a:buFontTx/>
              <a:buNone/>
            </a:pPr>
            <a:r>
              <a:rPr lang="ru-RU" altLang="ru-RU" sz="5400" b="1" i="1">
                <a:solidFill>
                  <a:srgbClr val="E68422"/>
                </a:solidFill>
                <a:latin typeface="Times New Roman" pitchFamily="16" charset="0"/>
                <a:cs typeface="Times New Roman" pitchFamily="16" charset="0"/>
              </a:rPr>
              <a:t> Проверь ответы: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648200" y="1557338"/>
            <a:ext cx="4038600" cy="456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ru-RU" altLang="ru-RU" sz="2800" b="1" i="1">
                <a:latin typeface="Times New Roman" pitchFamily="16" charset="0"/>
                <a:cs typeface="Times New Roman" pitchFamily="16" charset="0"/>
              </a:rPr>
              <a:t>2 вариант</a:t>
            </a:r>
          </a:p>
          <a:p>
            <a:pPr>
              <a:lnSpc>
                <a:spcPct val="140000"/>
              </a:lnSpc>
              <a:spcBef>
                <a:spcPts val="800"/>
              </a:spcBef>
              <a:buFont typeface="Times New Roman" pitchFamily="16" charset="0"/>
              <a:buAutoNum type="arabicPeriod"/>
            </a:pPr>
            <a:r>
              <a:rPr lang="en-US" altLang="ru-RU" sz="3200" b="1">
                <a:latin typeface="Times New Roman" pitchFamily="16" charset="0"/>
                <a:cs typeface="Times New Roman" pitchFamily="16" charset="0"/>
              </a:rPr>
              <a:t> x = 8</a:t>
            </a:r>
          </a:p>
          <a:p>
            <a:pPr>
              <a:lnSpc>
                <a:spcPct val="140000"/>
              </a:lnSpc>
              <a:spcBef>
                <a:spcPts val="800"/>
              </a:spcBef>
              <a:buFont typeface="Times New Roman" pitchFamily="16" charset="0"/>
              <a:buAutoNum type="arabicPeriod"/>
            </a:pPr>
            <a:r>
              <a:rPr lang="en-US" altLang="ru-RU" sz="3200" b="1">
                <a:latin typeface="Times New Roman" pitchFamily="16" charset="0"/>
                <a:cs typeface="Times New Roman" pitchFamily="16" charset="0"/>
              </a:rPr>
              <a:t> a = 33</a:t>
            </a:r>
          </a:p>
          <a:p>
            <a:pPr>
              <a:lnSpc>
                <a:spcPct val="140000"/>
              </a:lnSpc>
              <a:spcBef>
                <a:spcPts val="800"/>
              </a:spcBef>
              <a:buFont typeface="Times New Roman" pitchFamily="16" charset="0"/>
              <a:buAutoNum type="arabicPeriod"/>
            </a:pPr>
            <a:r>
              <a:rPr lang="ru-RU" altLang="ru-RU" sz="3200" b="1">
                <a:latin typeface="Times New Roman" pitchFamily="16" charset="0"/>
                <a:cs typeface="Times New Roman" pitchFamily="16" charset="0"/>
              </a:rPr>
              <a:t> Решений нет</a:t>
            </a:r>
          </a:p>
          <a:p>
            <a:pPr>
              <a:lnSpc>
                <a:spcPct val="140000"/>
              </a:lnSpc>
              <a:spcBef>
                <a:spcPts val="800"/>
              </a:spcBef>
              <a:buFont typeface="Times New Roman" pitchFamily="16" charset="0"/>
              <a:buAutoNum type="arabicPeriod"/>
            </a:pPr>
            <a:r>
              <a:rPr lang="en-US" altLang="ru-RU" sz="3200" b="1">
                <a:latin typeface="Times New Roman" pitchFamily="16" charset="0"/>
                <a:cs typeface="Times New Roman" pitchFamily="16" charset="0"/>
              </a:rPr>
              <a:t>   a = 36</a:t>
            </a:r>
          </a:p>
          <a:p>
            <a:pPr>
              <a:lnSpc>
                <a:spcPct val="140000"/>
              </a:lnSpc>
              <a:spcBef>
                <a:spcPts val="800"/>
              </a:spcBef>
              <a:buClrTx/>
              <a:buFontTx/>
              <a:buNone/>
            </a:pPr>
            <a:r>
              <a:rPr lang="en-US" altLang="ru-RU" sz="3200" b="1">
                <a:latin typeface="Times New Roman" pitchFamily="16" charset="0"/>
                <a:cs typeface="Times New Roman" pitchFamily="16" charset="0"/>
              </a:rPr>
              <a:t>5.   b = 91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5125" y="1412875"/>
            <a:ext cx="4041775" cy="471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Palatino Linotype" pitchFamily="16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140000"/>
              </a:lnSpc>
              <a:spcBef>
                <a:spcPts val="800"/>
              </a:spcBef>
              <a:buClrTx/>
              <a:buFontTx/>
              <a:buNone/>
            </a:pPr>
            <a:r>
              <a:rPr lang="en-US" altLang="ru-RU" sz="3200" b="1" i="1">
                <a:latin typeface="Times New Roman" pitchFamily="16" charset="0"/>
                <a:cs typeface="Times New Roman" pitchFamily="16" charset="0"/>
              </a:rPr>
              <a:t>1 </a:t>
            </a:r>
            <a:r>
              <a:rPr lang="ru-RU" altLang="ru-RU" sz="3200" b="1" i="1">
                <a:latin typeface="Times New Roman" pitchFamily="16" charset="0"/>
                <a:cs typeface="Times New Roman" pitchFamily="16" charset="0"/>
              </a:rPr>
              <a:t>вариант</a:t>
            </a:r>
          </a:p>
          <a:p>
            <a:pPr>
              <a:lnSpc>
                <a:spcPct val="140000"/>
              </a:lnSpc>
              <a:spcBef>
                <a:spcPts val="800"/>
              </a:spcBef>
              <a:buFont typeface="Times New Roman" pitchFamily="16" charset="0"/>
              <a:buAutoNum type="arabicPeriod"/>
            </a:pPr>
            <a:r>
              <a:rPr lang="ru-RU" altLang="ru-RU" sz="3200" b="1">
                <a:latin typeface="Times New Roman" pitchFamily="16" charset="0"/>
                <a:cs typeface="Times New Roman" pitchFamily="16" charset="0"/>
              </a:rPr>
              <a:t>1</a:t>
            </a:r>
            <a:r>
              <a:rPr lang="ru-RU" altLang="ru-RU" sz="3200" b="1" i="1">
                <a:latin typeface="Times New Roman" pitchFamily="16" charset="0"/>
                <a:cs typeface="Times New Roman" pitchFamily="16" charset="0"/>
              </a:rPr>
              <a:t>.   </a:t>
            </a:r>
            <a:r>
              <a:rPr lang="en-US" altLang="ru-RU" sz="3200" b="1">
                <a:latin typeface="Times New Roman" pitchFamily="16" charset="0"/>
                <a:cs typeface="Times New Roman" pitchFamily="16" charset="0"/>
              </a:rPr>
              <a:t>t = 7</a:t>
            </a:r>
          </a:p>
          <a:p>
            <a:pPr>
              <a:lnSpc>
                <a:spcPct val="140000"/>
              </a:lnSpc>
              <a:spcBef>
                <a:spcPts val="800"/>
              </a:spcBef>
              <a:buFont typeface="Times New Roman" pitchFamily="16" charset="0"/>
              <a:buAutoNum type="arabicPeriod"/>
            </a:pPr>
            <a:r>
              <a:rPr lang="ru-RU" altLang="ru-RU" sz="3200" b="1">
                <a:latin typeface="Times New Roman" pitchFamily="16" charset="0"/>
                <a:cs typeface="Times New Roman" pitchFamily="16" charset="0"/>
              </a:rPr>
              <a:t>  d</a:t>
            </a:r>
            <a:r>
              <a:rPr lang="en-US" altLang="ru-RU" sz="3200" b="1">
                <a:latin typeface="Times New Roman" pitchFamily="16" charset="0"/>
                <a:cs typeface="Times New Roman" pitchFamily="16" charset="0"/>
              </a:rPr>
              <a:t> =2</a:t>
            </a:r>
          </a:p>
          <a:p>
            <a:pPr>
              <a:lnSpc>
                <a:spcPct val="140000"/>
              </a:lnSpc>
              <a:spcBef>
                <a:spcPts val="800"/>
              </a:spcBef>
              <a:buFont typeface="Times New Roman" pitchFamily="16" charset="0"/>
              <a:buAutoNum type="arabicPeriod"/>
            </a:pPr>
            <a:r>
              <a:rPr lang="en-US" altLang="ru-RU" sz="3200" b="1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altLang="ru-RU" sz="3200" b="1">
                <a:latin typeface="Times New Roman" pitchFamily="16" charset="0"/>
                <a:cs typeface="Times New Roman" pitchFamily="16" charset="0"/>
              </a:rPr>
              <a:t> Решений нет</a:t>
            </a:r>
          </a:p>
          <a:p>
            <a:pPr>
              <a:lnSpc>
                <a:spcPct val="140000"/>
              </a:lnSpc>
              <a:spcBef>
                <a:spcPts val="800"/>
              </a:spcBef>
              <a:buFont typeface="Times New Roman" pitchFamily="16" charset="0"/>
              <a:buAutoNum type="arabicPeriod"/>
            </a:pPr>
            <a:r>
              <a:rPr lang="ru-RU" altLang="ru-RU" sz="3200" b="1">
                <a:latin typeface="Times New Roman" pitchFamily="16" charset="0"/>
                <a:cs typeface="Times New Roman" pitchFamily="16" charset="0"/>
              </a:rPr>
              <a:t>   </a:t>
            </a:r>
            <a:r>
              <a:rPr lang="en-US" altLang="ru-RU" sz="3200" b="1">
                <a:latin typeface="Times New Roman" pitchFamily="16" charset="0"/>
                <a:cs typeface="Times New Roman" pitchFamily="16" charset="0"/>
              </a:rPr>
              <a:t>k =39</a:t>
            </a:r>
          </a:p>
          <a:p>
            <a:pPr>
              <a:lnSpc>
                <a:spcPct val="140000"/>
              </a:lnSpc>
              <a:spcBef>
                <a:spcPts val="800"/>
              </a:spcBef>
              <a:buClrTx/>
              <a:buFontTx/>
              <a:buNone/>
            </a:pPr>
            <a:r>
              <a:rPr lang="en-US" altLang="ru-RU" sz="3200" b="1">
                <a:latin typeface="Times New Roman" pitchFamily="16" charset="0"/>
                <a:cs typeface="Times New Roman" pitchFamily="16" charset="0"/>
              </a:rPr>
              <a:t>5.  </a:t>
            </a:r>
            <a:r>
              <a:rPr lang="ru-RU" altLang="ru-RU" sz="3200" b="1"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altLang="ru-RU" sz="3200" b="1">
                <a:latin typeface="Times New Roman" pitchFamily="16" charset="0"/>
                <a:cs typeface="Times New Roman" pitchFamily="16" charset="0"/>
              </a:rPr>
              <a:t>y = 91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013325"/>
            <a:ext cx="129698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Palatino Linotype"/>
        <a:ea typeface="SimSun"/>
        <a:cs typeface="SimSun"/>
      </a:majorFont>
      <a:minorFont>
        <a:latin typeface="Century Gothic"/>
        <a:ea typeface="SimSun"/>
        <a:cs typeface="SimSu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Palatino Linotype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Palatino Linotype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Palatino Linotype"/>
        <a:ea typeface="SimSun"/>
        <a:cs typeface="SimSun"/>
      </a:majorFont>
      <a:minorFont>
        <a:latin typeface="Century Gothic"/>
        <a:ea typeface="SimSun"/>
        <a:cs typeface="SimSu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Palatino Linotype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Palatino Linotype" pitchFamily="16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542</Words>
  <Application>Microsoft Office PowerPoint</Application>
  <PresentationFormat>Экран (4:3)</PresentationFormat>
  <Paragraphs>135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Times New Roman</vt:lpstr>
      <vt:lpstr>Palatino Linotype</vt:lpstr>
      <vt:lpstr>SimSun</vt:lpstr>
      <vt:lpstr>Century Gothic</vt:lpstr>
      <vt:lpstr>Lucida Sans Unicode</vt:lpstr>
      <vt:lpstr>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Упрощение выражений</dc:title>
  <dc:creator>Vladimir Zapasnik</dc:creator>
  <cp:lastModifiedBy>Client</cp:lastModifiedBy>
  <cp:revision>28</cp:revision>
  <cp:lastPrinted>1601-01-01T00:00:00Z</cp:lastPrinted>
  <dcterms:created xsi:type="dcterms:W3CDTF">2015-10-24T13:32:21Z</dcterms:created>
  <dcterms:modified xsi:type="dcterms:W3CDTF">2015-11-17T09:05:50Z</dcterms:modified>
</cp:coreProperties>
</file>