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3" r:id="rId3"/>
    <p:sldId id="275" r:id="rId4"/>
    <p:sldId id="274" r:id="rId5"/>
    <p:sldId id="276" r:id="rId6"/>
    <p:sldId id="278" r:id="rId7"/>
    <p:sldId id="277" r:id="rId8"/>
    <p:sldId id="257" r:id="rId9"/>
    <p:sldId id="259" r:id="rId10"/>
    <p:sldId id="262" r:id="rId11"/>
    <p:sldId id="263" r:id="rId12"/>
    <p:sldId id="267" r:id="rId13"/>
    <p:sldId id="268" r:id="rId14"/>
    <p:sldId id="272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95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1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47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21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569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400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990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05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87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32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46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44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9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06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56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7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91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E61FF3-87D8-424D-83EA-39E08DD2505B}" type="datetimeFigureOut">
              <a:rPr lang="ru-RU" smtClean="0"/>
              <a:t>21.10.2015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E6FE0B-40C6-46D2-A49D-0139523647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755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6000">
              <a:srgbClr val="00B05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6100"/>
            <a:ext cx="11628438" cy="5172075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b="1" dirty="0">
                <a:solidFill>
                  <a:schemeClr val="bg1"/>
                </a:solidFill>
              </a:rPr>
              <a:t>Психолого-педагогическое сопровождение адаптационного периода учащихся 5-х классов в условиях перехода на ФГОС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54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152400"/>
            <a:ext cx="1149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нкета Л. </a:t>
            </a:r>
            <a:r>
              <a:rPr lang="ru-RU" sz="28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Балабкиной</a:t>
            </a:r>
            <a:r>
              <a:rPr lang="ru-RU" sz="28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«Отношение к предметам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«Оцени, пожалуйста, свое отношение к перечисленным учебным предметам, пользуясь следующей шкалой: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про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меня; 1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не уверен; 0 — это не про меня».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характеристики отношения к учебным предметам предлагаются следующие критерии: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80749"/>
              </p:ext>
            </p:extLst>
          </p:nvPr>
        </p:nvGraphicFramePr>
        <p:xfrm>
          <a:off x="274318" y="3059191"/>
          <a:ext cx="11667472" cy="335525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79575"/>
                <a:gridCol w="777648"/>
                <a:gridCol w="776735"/>
                <a:gridCol w="1041739"/>
                <a:gridCol w="1424623"/>
                <a:gridCol w="1041739"/>
                <a:gridCol w="1425537"/>
                <a:gridCol w="1294863"/>
                <a:gridCol w="1684144"/>
                <a:gridCol w="520869"/>
              </a:tblGrid>
              <a:tr h="2174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 знаю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этот 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Люблю этим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заниматься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удовольствием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иду на урок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Никогда не пропускаю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этот урок без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уважительной причины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Доволен отношением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ко мне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Всегда понимаю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объяснение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нового материала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Домашнее задание выполняю всегда сам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Много читаю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предмету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(посещаю факультатив, кружок, секцию)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О.б.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93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68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" y="198120"/>
            <a:ext cx="114452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и интерпретация результатов начинается с подсчета индивидуальных сумм баллов, характеризующих отношение каждого конкретного учащегося ко всем предложенным для оценки предметам (максимальная сумма баллов — 16, минимальная — 0).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 к учению определяется как среднее значение общих баллов по предметам: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16—14 баллов — активно-положительный (А);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13—10 баллов — положительный (П);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9—8 баллов — безразличный (Б);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7—5 баллов — отрицательный (О);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4—0 баллов — крайне отрицательный (К).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78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09962"/>
              </p:ext>
            </p:extLst>
          </p:nvPr>
        </p:nvGraphicFramePr>
        <p:xfrm>
          <a:off x="199847" y="204575"/>
          <a:ext cx="11687352" cy="6397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565153"/>
                <a:gridCol w="210212"/>
                <a:gridCol w="1624084"/>
                <a:gridCol w="1337480"/>
                <a:gridCol w="368490"/>
                <a:gridCol w="5581933"/>
              </a:tblGrid>
              <a:tr h="1078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Психолого-педагогические параметры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Актуальная ситуация развития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Возможные риски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Зона ближайшего развития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</a:tr>
              <a:tr h="8325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Особенности развития универсальных учебных действий (в соответствии с ведущей деятельностью)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Уровень интеллектуального развития учащихся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</a:rPr>
                        <a:t> </a:t>
                      </a:r>
                      <a:r>
                        <a:rPr lang="ru-RU" sz="2000" kern="1200" dirty="0" smtClean="0">
                          <a:effectLst/>
                        </a:rPr>
                        <a:t>Развитие структурно-образного мышления. При объяснение нового материала больше использовать наглядность, карты, диаграммы, образные сравнения, метафоры, эксперименты. Чаще включать в домашние задания выполнение рисунков и творческих работ, составление таблиц, схем.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Рекомендуемые виды деятельности: работа в малых группа, работа в роли проверяющего, интервьюирование. Обязательно включение заданий формирующих умение работать  по инструкции.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  <a:tc hMerge="1">
                  <a:txBody>
                    <a:bodyPr/>
                    <a:lstStyle/>
                    <a:p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3" marR="49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86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0" y="341195"/>
            <a:ext cx="9689910" cy="612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ГРУППОВОЙ ИНТЕЛЛЕКТУАЛЬНЫЙ ТЕСТ (ГИТ).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а) контроль за эффективностью школьного обучения;                                                                                б) выявление неблагополучных в плане умственного раз​вития учащихся, нуждающихся в коррекции умственного раз​вития;                                                                                                                                           в) определение причин школьной неуспеваемости;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99490" marR="549910" indent="201930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Субтесты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время решения отдельных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субтестов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1.​ Исполнение инструкции 4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2.​ Арифметические задачи 6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3.​ Дополнение предложений 5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4.​ Определение сходства и различия понятий 1,5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5.​ Числовые ряды 4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6.​ Установление аналогий 3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549910" indent="-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7.​ Символы 4 мин.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2090" marR="54991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27,5 мин.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5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86809"/>
              </p:ext>
            </p:extLst>
          </p:nvPr>
        </p:nvGraphicFramePr>
        <p:xfrm>
          <a:off x="95534" y="333411"/>
          <a:ext cx="11928143" cy="62311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351129"/>
                <a:gridCol w="4158470"/>
                <a:gridCol w="6291480"/>
                <a:gridCol w="127064"/>
              </a:tblGrid>
              <a:tr h="6231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Соответствие психологическому возрасту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32" marR="5083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Важнейший личностный – кризис </a:t>
                      </a:r>
                      <a:r>
                        <a:rPr lang="ru-RU" sz="1800" dirty="0" smtClean="0">
                          <a:effectLst/>
                        </a:rPr>
                        <a:t>идентичности: формирование </a:t>
                      </a:r>
                      <a:r>
                        <a:rPr lang="ru-RU" sz="1800" dirty="0">
                          <a:effectLst/>
                        </a:rPr>
                        <a:t>нового целостного представления о себе как о взрослом </a:t>
                      </a:r>
                      <a:r>
                        <a:rPr lang="ru-RU" sz="1800" dirty="0" smtClean="0">
                          <a:effectLst/>
                        </a:rPr>
                        <a:t>человеке.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Признаки </a:t>
                      </a:r>
                      <a:r>
                        <a:rPr lang="ru-RU" sz="1800" dirty="0">
                          <a:effectLst/>
                        </a:rPr>
                        <a:t>кризиса – стремление к нарушению социальных норм, повышенная эмоциональная </a:t>
                      </a:r>
                      <a:r>
                        <a:rPr lang="ru-RU" sz="1800" dirty="0" smtClean="0">
                          <a:effectLst/>
                        </a:rPr>
                        <a:t>чувствительность.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Следующая </a:t>
                      </a:r>
                      <a:r>
                        <a:rPr lang="ru-RU" sz="1800" dirty="0">
                          <a:effectLst/>
                        </a:rPr>
                        <a:t>линия развития пятиклассников – начало формирования новой социальной роли ученика старшей школы. Роль эта требует освоения незнакомых правил, которые касаются как внеучебного, так и учебного взаимодействия со сверстниками и педагогами.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32" marR="508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Риск «утраты дисциплины».</a:t>
                      </a:r>
                      <a:r>
                        <a:rPr lang="ru-RU" sz="1800" dirty="0">
                          <a:effectLst/>
                        </a:rPr>
                        <a:t> Подросткам для адекватного самовыражения требуется помощь со стороны взрослых, но сами они за ней не обращаются. Поэтому учителям стоит проявить инициативу в предъявлении правил взаимодействия.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</a:t>
                      </a:r>
                      <a:r>
                        <a:rPr lang="ru-RU" sz="1800" u="sng" dirty="0">
                          <a:effectLst/>
                        </a:rPr>
                        <a:t>Риск дезорганизации</a:t>
                      </a:r>
                      <a:r>
                        <a:rPr lang="ru-RU" sz="1800" dirty="0">
                          <a:effectLst/>
                        </a:rPr>
                        <a:t>. Пятиклассники учатся общаться с новыми преподавателями, запоминать и выполнять их требования. Дети привыкают к различному темпу ведения уроков, тональности, дисциплинарным методам педагогов. Необходима консолидация педагогов в отношении единых правил организации учебного процесса.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Риск интеллектуальной усталости.</a:t>
                      </a:r>
                      <a:r>
                        <a:rPr lang="ru-RU" sz="1800" dirty="0">
                          <a:effectLst/>
                        </a:rPr>
                        <a:t> Учащиеся знакомятся с многочисленными новыми понятиями, научными текстами. Необходима консолидация педагогов в выделении ключевых алгоритмов организации познавательной деятельности.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Риск снижения самооценки</a:t>
                      </a:r>
                      <a:r>
                        <a:rPr lang="ru-RU" sz="1800" dirty="0">
                          <a:effectLst/>
                        </a:rPr>
                        <a:t>. Обучение требует более высокого уровня учебной самостоятельности, чем в начальной школе. Требуется поддержка статуса ученика основной школы.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32" marR="5083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32" marR="508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00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9" y="177421"/>
            <a:ext cx="101812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>
                <a:latin typeface="+mj-lt"/>
              </a:rPr>
              <a:t>Чем можно помочь?</a:t>
            </a:r>
          </a:p>
          <a:p>
            <a:pPr>
              <a:defRPr/>
            </a:pPr>
            <a:r>
              <a:rPr lang="ru-RU" sz="2000" dirty="0">
                <a:latin typeface="+mj-lt"/>
              </a:rPr>
              <a:t>Рекомендации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Учителю и родителям необходимо обращать особое внимание на усвоение учебной задачи ребенком; при возникновении трудностей обязательно четкое прояснение учебного материала до тех пор, пока ребенок не поймет. Для этого необходимо знать (пронаблюдать), какие анализаторы (слуховой, визуальный, кинестетический – тактильный) ребенка задействованы в принятии и понимании </a:t>
            </a:r>
            <a:r>
              <a:rPr lang="ru-RU" sz="2000" dirty="0" smtClean="0">
                <a:latin typeface="+mj-lt"/>
              </a:rPr>
              <a:t>задания, т</a:t>
            </a:r>
            <a:r>
              <a:rPr lang="ru-RU" altLang="ru-RU" sz="2000" dirty="0" smtClean="0">
                <a:latin typeface="+mj-lt"/>
              </a:rPr>
              <a:t>акже </a:t>
            </a:r>
            <a:r>
              <a:rPr lang="ru-RU" altLang="ru-RU" sz="2000" dirty="0">
                <a:latin typeface="+mj-lt"/>
              </a:rPr>
              <a:t>могут быть сложности в усвоении учебного материала из-за недостатка речевого развития, внимания и памяти. </a:t>
            </a:r>
          </a:p>
          <a:p>
            <a:pPr>
              <a:defRPr/>
            </a:pPr>
            <a:endParaRPr lang="ru-RU" sz="2000" dirty="0">
              <a:latin typeface="+mj-lt"/>
            </a:endParaRPr>
          </a:p>
          <a:p>
            <a:pPr>
              <a:defRPr/>
            </a:pPr>
            <a:endParaRPr lang="ru-RU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Обратить внимание на межличностные отношения в классе, выявить лидеров, отверженных детей. Помочь детскому коллективу развиваться без серьезных конфликтных ситуаций, научить бесконфликтному общению.</a:t>
            </a:r>
          </a:p>
          <a:p>
            <a:pPr>
              <a:defRPr/>
            </a:pPr>
            <a:endParaRPr lang="ru-RU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Учителю и родителям необходимы совместные встречи, в процессе которых отслеживались бы результаты успехов или неуспехов каждого ребенка, а также разбирались причины и пути преодоления трудностей в обучении.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9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391" y="371284"/>
            <a:ext cx="114595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Одним из требований к введению ФГОС является соблюдение психолого-педагогических условий реализации основной образовательной программы основного общего образования, которые должны обеспечить школьное обучение через: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учет специфики возрастного психофизического развития обучающихся, в том числе особенностей перехода из младшего школьного возраста в </a:t>
            </a:r>
            <a:r>
              <a:rPr lang="ru-RU" sz="24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подростковый,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формирование психолого-педагогической компетентности обучающихся, родителей, педагогических и административных работников,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вариативность направлений и форм психолого-педагогического сопровождения.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52322"/>
              </p:ext>
            </p:extLst>
          </p:nvPr>
        </p:nvGraphicFramePr>
        <p:xfrm>
          <a:off x="232012" y="1078872"/>
          <a:ext cx="11573301" cy="5519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910"/>
                <a:gridCol w="6701051"/>
                <a:gridCol w="1596788"/>
                <a:gridCol w="2729552"/>
              </a:tblGrid>
              <a:tr h="720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Сроки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</a:tr>
              <a:tr h="125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Провести тематические консультации для родителей на родительских собраниях: «Особенности адаптации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 переходу в среднее звено школы», «Возрастные особенности пятиклассников»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Сентябрь, ноябрь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классный руководитель, администрация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</a:tr>
              <a:tr h="955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систематического информирования родителей о личностных и предметных </a:t>
                      </a:r>
                      <a:r>
                        <a:rPr lang="ru-RU" sz="1800" u="sng" dirty="0">
                          <a:effectLst/>
                        </a:rPr>
                        <a:t>достижениях </a:t>
                      </a:r>
                      <a:r>
                        <a:rPr lang="ru-RU" sz="1800" dirty="0">
                          <a:effectLst/>
                        </a:rPr>
                        <a:t>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Сентябрь, </a:t>
                      </a:r>
                    </a:p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течение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Администрация, классный руководитель, </a:t>
                      </a:r>
                      <a:r>
                        <a:rPr lang="ru-RU" sz="1800" dirty="0" smtClean="0">
                          <a:effectLst/>
                        </a:rPr>
                        <a:t>учителя-предметники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</a:tr>
              <a:tr h="1328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консультативного психолого-педагогического сопровождения родителей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Сентябрь, </a:t>
                      </a:r>
                    </a:p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течение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классный руководитель, учителя-предметники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</a:tr>
              <a:tr h="868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Проведение цикла тематических классных часов с учащимися 5-х классов, с использованием  программы Е.Г. Коблик «Первый раз в пятый класс»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– II</a:t>
                      </a:r>
                      <a:r>
                        <a:rPr lang="ru-RU" sz="1800" dirty="0">
                          <a:effectLst/>
                        </a:rPr>
                        <a:t> четверти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классный руководитель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6" marR="6703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5534" y="111048"/>
            <a:ext cx="119690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психолого-педагогического (консолидированного) сопровождения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5-го класса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350427"/>
              </p:ext>
            </p:extLst>
          </p:nvPr>
        </p:nvGraphicFramePr>
        <p:xfrm>
          <a:off x="218364" y="150127"/>
          <a:ext cx="11696132" cy="5595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876"/>
                <a:gridCol w="5022579"/>
                <a:gridCol w="2599276"/>
                <a:gridCol w="3249401"/>
              </a:tblGrid>
              <a:tr h="1788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Организовать в рамках дополнительного образования тренинговые занятия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младшими подростками по развитию социальных навыков по программе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«Тропинка к своему Я»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Октябрь, </a:t>
                      </a:r>
                    </a:p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dirty="0"/>
                        <a:t>течение</a:t>
                      </a:r>
                      <a:r>
                        <a:rPr lang="ru-RU" sz="1800" dirty="0">
                          <a:effectLst/>
                        </a:rPr>
                        <a:t> года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Администрация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консультативного сопровождения родителей детей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«группы риска»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Октябрь, </a:t>
                      </a:r>
                      <a:endParaRPr lang="ru-RU" sz="1800" dirty="0">
                        <a:effectLst/>
                      </a:endParaRPr>
                    </a:p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течение года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Классный руководитель, учителя-предметники, психолог,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социальный </a:t>
                      </a:r>
                      <a:r>
                        <a:rPr lang="ru-RU" sz="1800" dirty="0" smtClean="0">
                          <a:effectLst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Провести  психолого-педагогическую </a:t>
                      </a:r>
                      <a:r>
                        <a:rPr lang="ru-RU" sz="1800" dirty="0" smtClean="0">
                          <a:effectLst/>
                        </a:rPr>
                        <a:t>диагностику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Октябрь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 администрация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Составление психолого-педагогической характеристики 5-го класса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Октябрь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учителя-предметники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6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25825"/>
              </p:ext>
            </p:extLst>
          </p:nvPr>
        </p:nvGraphicFramePr>
        <p:xfrm>
          <a:off x="191070" y="136479"/>
          <a:ext cx="11013742" cy="4467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750"/>
                <a:gridCol w="4729545"/>
                <a:gridCol w="2447626"/>
                <a:gridCol w="3059821"/>
              </a:tblGrid>
              <a:tr h="1944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Провести организационно-методическое совещание «Единая стратегия взаимодействия педагогов-предметников с 5-м классом».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Ноябрь, осенние каникулы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учителя-предметники, классный руководитель, психолог,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социальный педагог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3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образовательного процесса с учетом психолого-педагогической характеристики класса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течение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учителя-предметники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3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консультативного сопровождения учителей-предметников и классных руководителей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течение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психолог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45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1194" y="327546"/>
            <a:ext cx="111775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Диагностические исследования проблем школьной </a:t>
            </a:r>
            <a:r>
              <a:rPr lang="ru-RU" sz="2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дезадаптации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показывают, что чаще всего в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её основе лежат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трудности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при переходе с одной ступени обучения на другую, которые в частности могут проявляться: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 в значительно изменяющихся условиях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обучения (</a:t>
            </a:r>
            <a:r>
              <a:rPr lang="ru-RU" sz="2000" dirty="0" smtClean="0">
                <a:solidFill>
                  <a:schemeClr val="bg1"/>
                </a:solidFill>
              </a:rPr>
              <a:t>смена </a:t>
            </a:r>
            <a:r>
              <a:rPr lang="ru-RU" sz="2000" dirty="0">
                <a:solidFill>
                  <a:schemeClr val="bg1"/>
                </a:solidFill>
              </a:rPr>
              <a:t>одного основного учителя на группу </a:t>
            </a:r>
            <a:r>
              <a:rPr lang="ru-RU" sz="2000" dirty="0" smtClean="0">
                <a:solidFill>
                  <a:schemeClr val="bg1"/>
                </a:solidFill>
              </a:rPr>
              <a:t>учителей-предметников)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 в противоречивости отношений и системы требований к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ученику,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появление новых предметов и увеличение умственной нагрузки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indent="356870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- в возникающих внутренних противоречиях у самих учеников, связанных с их личностным развитием, в том числе и интеллектуальным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4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7" y="259307"/>
            <a:ext cx="112048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 algn="ctr">
              <a:lnSpc>
                <a:spcPct val="150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Дезадаптация</a:t>
            </a:r>
            <a:r>
              <a:rPr lang="ru-RU" sz="2400" i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проявляется </a:t>
            </a:r>
            <a:r>
              <a:rPr lang="ru-RU" sz="24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 следующих проблемах школьного обучения:</a:t>
            </a:r>
            <a:endParaRPr lang="ru-RU" sz="2400" i="1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появление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не успешности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 учебе;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снижение мотивации к учению;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возникновение конфликтных ситуаций в системах «ученик-учитель», «ученик-ученик»;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нарушение поведения у детей и подростков;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bg1"/>
                </a:solidFill>
              </a:rPr>
              <a:t>«школьный стресс»,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для чувствительных, тревожных детей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/>
              <a:t>Социально-психологическая </a:t>
            </a:r>
            <a:r>
              <a:rPr lang="ru-RU" sz="2000" dirty="0" err="1"/>
              <a:t>дезадаптация</a:t>
            </a:r>
            <a:r>
              <a:rPr lang="ru-RU" sz="2000" dirty="0"/>
              <a:t> оказывается вторичной, и наступает она после того, как ученик окончательно перестает понимать что-либо на большинстве уроков, то есть, когда у него нарушается ведущая учебная деятельность.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45069"/>
              </p:ext>
            </p:extLst>
          </p:nvPr>
        </p:nvGraphicFramePr>
        <p:xfrm>
          <a:off x="167640" y="123759"/>
          <a:ext cx="11811000" cy="6644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444827"/>
                <a:gridCol w="286693"/>
                <a:gridCol w="3839987"/>
                <a:gridCol w="3108316"/>
                <a:gridCol w="81886"/>
                <a:gridCol w="1565171"/>
                <a:gridCol w="389119"/>
                <a:gridCol w="2095001"/>
              </a:tblGrid>
              <a:tr h="775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Психолого-педагогические параметры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Актуальная ситуация развития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Возможные риски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Зона ближайшего развития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31943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Социальная ситуация в классе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4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Социометрический статус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5176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31943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Личностное развитие (интегративные личностные качества)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2.1.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Мотивация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12778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2.2.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Самоотношение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(Я концепция)Самооценка</a:t>
                      </a:r>
                      <a:endParaRPr lang="ru-RU" sz="2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Рефлексивные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способности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Заполняется из анкеты для учителей  4 класса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5250"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6389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2.3.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психологическому возрасту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31943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Особенности развития универсальных учебных действий (в соответствии с ведущей деятельностью)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3.1.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интеллектуального развития </a:t>
                      </a:r>
                      <a:r>
                        <a:rPr lang="ru-RU" sz="2000" dirty="0" smtClean="0">
                          <a:effectLst/>
                        </a:rPr>
                        <a:t>учащихся</a:t>
                      </a:r>
                      <a:endParaRPr lang="ru-RU" sz="2000" dirty="0">
                        <a:effectLst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  <a:tr h="4724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3.2.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Регуляция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marL="2286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3680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Заполняется из анкеты для учителей 4 класса </a:t>
                      </a: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45159" marR="45159" marT="0" marB="0"/>
                </a:tc>
              </a:tr>
              <a:tr h="3592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3.3.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Коммуникативное развитие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88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0614"/>
            <a:ext cx="11628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</a:rPr>
              <a:t>Марина БИТЯНОВА</a:t>
            </a:r>
            <a:endParaRPr lang="ru-RU" sz="2800" i="1" dirty="0">
              <a:solidFill>
                <a:schemeClr val="bg1"/>
              </a:solidFill>
            </a:endParaRPr>
          </a:p>
          <a:p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омплексный социально-психологический тест.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132763"/>
            <a:ext cx="11478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ru-RU" sz="2000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в себя три важных диагностических процедуры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классическую социометрию (1-й, 2-й вопросы),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аутосоциометрию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(3-й, 4-й вопросы)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референтометрию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(5-й вопрос). </a:t>
            </a:r>
            <a:endParaRPr lang="ru-RU" sz="2000" dirty="0" smtClean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охарактеризовать суть этих процедур коротко, то</a:t>
            </a:r>
          </a:p>
          <a:p>
            <a:pPr indent="1016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изучает структуру эмоциональных отношений в группе, </a:t>
            </a:r>
            <a:endParaRPr lang="ru-RU" sz="2000" dirty="0" smtClean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016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вторая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адекватность представлений членов группы о своем положении</a:t>
            </a:r>
          </a:p>
          <a:p>
            <a:pPr indent="45720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в  эмоциональной   структуре группы, </a:t>
            </a: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третья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выявляет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референтных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лиц, то есть членов группы, обладающих</a:t>
            </a: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ценностной привлекательностью и, возможно, психологическим влиянием в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группе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9773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855</TotalTime>
  <Words>1195</Words>
  <Application>Microsoft Office PowerPoint</Application>
  <PresentationFormat>Широкоэкранный</PresentationFormat>
  <Paragraphs>241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Georgia</vt:lpstr>
      <vt:lpstr>Symbol</vt:lpstr>
      <vt:lpstr>Times New Roman</vt:lpstr>
      <vt:lpstr>Wingdings 3</vt:lpstr>
      <vt:lpstr>Сектор</vt:lpstr>
      <vt:lpstr>Психолого-педагогическое сопровождение адаптационного периода учащихся 5-х классов в условиях перехода на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  сопровождение   адаптационного периода учащихся при   переходе в 5-й класс. </dc:title>
  <dc:creator>Вера</dc:creator>
  <cp:lastModifiedBy>Вера</cp:lastModifiedBy>
  <cp:revision>47</cp:revision>
  <dcterms:created xsi:type="dcterms:W3CDTF">2015-09-23T18:21:51Z</dcterms:created>
  <dcterms:modified xsi:type="dcterms:W3CDTF">2015-10-21T14:33:35Z</dcterms:modified>
</cp:coreProperties>
</file>