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  <p:sldMasterId id="2147483711" r:id="rId2"/>
  </p:sldMasterIdLst>
  <p:sldIdLst>
    <p:sldId id="256" r:id="rId3"/>
    <p:sldId id="257" r:id="rId4"/>
    <p:sldId id="270" r:id="rId5"/>
    <p:sldId id="271" r:id="rId6"/>
    <p:sldId id="272" r:id="rId7"/>
    <p:sldId id="258" r:id="rId8"/>
    <p:sldId id="273" r:id="rId9"/>
    <p:sldId id="274" r:id="rId10"/>
    <p:sldId id="262" r:id="rId11"/>
    <p:sldId id="260" r:id="rId12"/>
    <p:sldId id="261" r:id="rId13"/>
    <p:sldId id="263" r:id="rId14"/>
    <p:sldId id="264" r:id="rId15"/>
    <p:sldId id="265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E142-6A3E-0C45-8C94-82D8F15458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0D40-60C7-094F-9F89-6FA93A1C5101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0D40-60C7-094F-9F89-6FA93A1C5101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E142-6A3E-0C45-8C94-82D8F15458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0D40-60C7-094F-9F89-6FA93A1C5101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E142-6A3E-0C45-8C94-82D8F15458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5D2D0D40-60C7-094F-9F89-6FA93A1C5101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E142-6A3E-0C45-8C94-82D8F15458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 (другой 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5D2D0D40-60C7-094F-9F89-6FA93A1C5101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E142-6A3E-0C45-8C94-82D8F15458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5D2D0D40-60C7-094F-9F89-6FA93A1C5101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E142-6A3E-0C45-8C94-82D8F15458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0D40-60C7-094F-9F89-6FA93A1C5101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E142-6A3E-0C45-8C94-82D8F15458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0D40-60C7-094F-9F89-6FA93A1C5101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E142-6A3E-0C45-8C94-82D8F15458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B48A69E5-1410-3745-8CAD-42653EFC62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1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9A79871A-C262-894B-AE48-E19804EF2D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397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1168642A-2274-D442-B16F-8F8D4610084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940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0D40-60C7-094F-9F89-6FA93A1C5101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E142-6A3E-0C45-8C94-82D8F15458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F064C-A097-3448-AC9F-ED103D4EEA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252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7C72C7CF-2698-7345-AC72-A966265008D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644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E4D071C9-E636-014F-8B3A-890F109B11B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32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DAA7D1-57B3-0440-B769-5032F518AC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866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12CF7132-9ECD-0C4A-82FB-882C79CB842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620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8C76AF4E-6C49-D448-99A2-0CDDD6CF07F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8659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2A7A4-BB9F-474D-B12A-959904D0960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708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5602B54C-CF65-924E-87CC-112FD6315A8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966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0D40-60C7-094F-9F89-6FA93A1C5101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E142-6A3E-0C45-8C94-82D8F15458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0D40-60C7-094F-9F89-6FA93A1C5101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E142-6A3E-0C45-8C94-82D8F15458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0D40-60C7-094F-9F89-6FA93A1C5101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E142-6A3E-0C45-8C94-82D8F154583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объекта, вверху и в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0D40-60C7-094F-9F89-6FA93A1C5101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E142-6A3E-0C45-8C94-82D8F15458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0D40-60C7-094F-9F89-6FA93A1C5101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E142-6A3E-0C45-8C94-82D8F15458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0D40-60C7-094F-9F89-6FA93A1C5101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E142-6A3E-0C45-8C94-82D8F15458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0D40-60C7-094F-9F89-6FA93A1C5101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E142-6A3E-0C45-8C94-82D8F15458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D2D0D40-60C7-094F-9F89-6FA93A1C5101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8E0E142-6A3E-0C45-8C94-82D8F15458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88A44D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D60CE9A-E149-5149-8675-D4BF938C77FB}" type="slidenum">
              <a:rPr lang="ru-RU" smtClean="0">
                <a:latin typeface="Arial" charset="0"/>
                <a:ea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latin typeface="Arial" charset="0"/>
              <a:ea typeface="Arial" charset="0"/>
            </a:endParaRPr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2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8A44D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  <a:ea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  <a:ea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  <a:ea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  <a:ea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700" kern="1200">
          <a:solidFill>
            <a:schemeClr val="tx1"/>
          </a:solidFill>
          <a:latin typeface="+mn-lt"/>
          <a:ea typeface="Arial" charset="0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"/>
        <a:defRPr sz="2200" kern="1200">
          <a:solidFill>
            <a:schemeClr val="tx2"/>
          </a:solidFill>
          <a:latin typeface="+mn-lt"/>
          <a:ea typeface="Arial" charset="0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75000"/>
        <a:buFont typeface="Wingdings 2" charset="0"/>
        <a:buChar char=""/>
        <a:defRPr sz="2000" kern="1200">
          <a:solidFill>
            <a:schemeClr val="tx1"/>
          </a:solidFill>
          <a:latin typeface="+mn-lt"/>
          <a:ea typeface="Arial" charset="0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charset="0"/>
        <a:buChar char=""/>
        <a:defRPr sz="2000" kern="1200">
          <a:solidFill>
            <a:schemeClr val="tx2"/>
          </a:solidFill>
          <a:latin typeface="+mn-lt"/>
          <a:ea typeface="Arial" charset="0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Char char="•"/>
        <a:defRPr kern="1200">
          <a:solidFill>
            <a:schemeClr val="tx1"/>
          </a:solidFill>
          <a:latin typeface="+mn-lt"/>
          <a:ea typeface="Arial" charset="0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92470" y="2988679"/>
            <a:ext cx="3815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ПервоЛого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1568" y="41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4801" y="5015771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8" name="Изображение 7" descr="Снимок экрана 2012-10-30 в 14.21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97" y="1077308"/>
            <a:ext cx="2152012" cy="191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4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2829" y="466421"/>
            <a:ext cx="402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Орнаменты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9981" y="1577439"/>
            <a:ext cx="6211957" cy="2562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Создание мотивов орнаментов с помощью </a:t>
            </a:r>
            <a:br>
              <a:rPr lang="ru-RU" b="1" dirty="0" smtClean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различных инструментов рисования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Варианты проектов: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Лоскутное одеяло (индивидуальное или коллективное) </a:t>
            </a:r>
            <a:br>
              <a:rPr lang="ru-RU" b="1" dirty="0" smtClean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из всех разных элементов</a:t>
            </a:r>
            <a:endParaRPr lang="en-US" b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Лоскутное одеяло из повторяющихся мотивов</a:t>
            </a:r>
            <a:endParaRPr lang="ru-RU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4" name="Изображение 3" descr="uzor_trav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004" y="4139679"/>
            <a:ext cx="2118179" cy="239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8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2024" y="235491"/>
            <a:ext cx="2917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Зоопарк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2413" y="1406254"/>
            <a:ext cx="5775940" cy="1451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ru-RU" sz="2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Рисование одного или нескольких животных</a:t>
            </a:r>
            <a:br>
              <a:rPr lang="ru-RU" sz="2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ru-RU" sz="2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из одинаковых фигур (круги и овалы)</a:t>
            </a:r>
            <a:br>
              <a:rPr lang="ru-RU" sz="2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ru-RU" sz="2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из геометрических фигур разной формы</a:t>
            </a:r>
            <a:endParaRPr lang="ru-RU" sz="20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4" name="Изображение 3" descr="pervo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146" y="3138656"/>
            <a:ext cx="31750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5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2895600" y="5029200"/>
            <a:ext cx="6096000" cy="1219200"/>
          </a:xfrm>
        </p:spPr>
        <p:txBody>
          <a:bodyPr/>
          <a:lstStyle/>
          <a:p>
            <a:pPr eaLnBrk="1" hangingPunct="1"/>
            <a:r>
              <a:rPr lang="ru-RU" sz="2200">
                <a:latin typeface="Georgia" charset="0"/>
              </a:rPr>
              <a:t>ПервоЛого - это открытая творческая среда, личный «компьютерный альбом» школьника.</a:t>
            </a:r>
          </a:p>
        </p:txBody>
      </p:sp>
      <p:pic>
        <p:nvPicPr>
          <p:cNvPr id="36867" name="Содержимое 6" descr="pl3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" r="7146"/>
          <a:stretch>
            <a:fillRect/>
          </a:stretch>
        </p:blipFill>
        <p:spPr/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28600" y="990600"/>
            <a:ext cx="2590800" cy="556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>
                <a:latin typeface="Georgia" charset="0"/>
              </a:rPr>
              <a:t>Темы проектов:</a:t>
            </a:r>
          </a:p>
          <a:p>
            <a:pPr eaLnBrk="1" hangingPunct="1">
              <a:lnSpc>
                <a:spcPct val="90000"/>
              </a:lnSpc>
            </a:pPr>
            <a:r>
              <a:rPr lang="ru-RU">
                <a:latin typeface="Georgia" charset="0"/>
              </a:rPr>
              <a:t>«Моё имя»</a:t>
            </a:r>
          </a:p>
          <a:p>
            <a:pPr eaLnBrk="1" hangingPunct="1">
              <a:lnSpc>
                <a:spcPct val="90000"/>
              </a:lnSpc>
            </a:pPr>
            <a:r>
              <a:rPr lang="ru-RU">
                <a:latin typeface="Georgia" charset="0"/>
              </a:rPr>
              <a:t>«Записная книжка»</a:t>
            </a:r>
          </a:p>
          <a:p>
            <a:pPr eaLnBrk="1" hangingPunct="1">
              <a:lnSpc>
                <a:spcPct val="90000"/>
              </a:lnSpc>
            </a:pPr>
            <a:r>
              <a:rPr lang="ru-RU">
                <a:latin typeface="Georgia" charset="0"/>
              </a:rPr>
              <a:t>«Фантастический зверь»</a:t>
            </a:r>
          </a:p>
          <a:p>
            <a:pPr eaLnBrk="1" hangingPunct="1">
              <a:lnSpc>
                <a:spcPct val="90000"/>
              </a:lnSpc>
            </a:pPr>
            <a:r>
              <a:rPr lang="ru-RU">
                <a:latin typeface="Georgia" charset="0"/>
              </a:rPr>
              <a:t>«Новогодняя открытка»</a:t>
            </a:r>
          </a:p>
          <a:p>
            <a:pPr eaLnBrk="1" hangingPunct="1">
              <a:lnSpc>
                <a:spcPct val="90000"/>
              </a:lnSpc>
            </a:pPr>
            <a:r>
              <a:rPr lang="ru-RU">
                <a:latin typeface="Georgia" charset="0"/>
              </a:rPr>
              <a:t>«Мой рецепт»</a:t>
            </a:r>
          </a:p>
          <a:p>
            <a:pPr eaLnBrk="1" hangingPunct="1">
              <a:lnSpc>
                <a:spcPct val="90000"/>
              </a:lnSpc>
            </a:pPr>
            <a:r>
              <a:rPr lang="ru-RU">
                <a:latin typeface="Georgia" charset="0"/>
              </a:rPr>
              <a:t>«Снаружи и внутри»</a:t>
            </a:r>
          </a:p>
          <a:p>
            <a:pPr eaLnBrk="1" hangingPunct="1">
              <a:lnSpc>
                <a:spcPct val="90000"/>
              </a:lnSpc>
            </a:pPr>
            <a:r>
              <a:rPr lang="ru-RU">
                <a:latin typeface="Georgia" charset="0"/>
              </a:rPr>
              <a:t>«Гобелены и коврики»</a:t>
            </a:r>
          </a:p>
          <a:p>
            <a:pPr eaLnBrk="1" hangingPunct="1">
              <a:lnSpc>
                <a:spcPct val="90000"/>
              </a:lnSpc>
            </a:pPr>
            <a:r>
              <a:rPr lang="ru-RU">
                <a:latin typeface="Georgia" charset="0"/>
              </a:rPr>
              <a:t>«Знакомство с русским текстом»</a:t>
            </a:r>
          </a:p>
          <a:p>
            <a:pPr eaLnBrk="1" hangingPunct="1">
              <a:lnSpc>
                <a:spcPct val="90000"/>
              </a:lnSpc>
            </a:pPr>
            <a:r>
              <a:rPr lang="ru-RU">
                <a:latin typeface="Georgia" charset="0"/>
              </a:rPr>
              <a:t>«Моя улица»</a:t>
            </a:r>
          </a:p>
          <a:p>
            <a:pPr eaLnBrk="1" hangingPunct="1">
              <a:lnSpc>
                <a:spcPct val="90000"/>
              </a:lnSpc>
            </a:pPr>
            <a:r>
              <a:rPr lang="ru-RU">
                <a:latin typeface="Georgia" charset="0"/>
              </a:rPr>
              <a:t>«Одинаковые, разные»</a:t>
            </a:r>
          </a:p>
          <a:p>
            <a:pPr eaLnBrk="1" hangingPunct="1">
              <a:lnSpc>
                <a:spcPct val="90000"/>
              </a:lnSpc>
            </a:pPr>
            <a:r>
              <a:rPr lang="ru-RU">
                <a:latin typeface="Georgia" charset="0"/>
              </a:rPr>
              <a:t>«Мой интернет»</a:t>
            </a:r>
          </a:p>
          <a:p>
            <a:pPr eaLnBrk="1" hangingPunct="1">
              <a:lnSpc>
                <a:spcPct val="90000"/>
              </a:lnSpc>
            </a:pPr>
            <a:r>
              <a:rPr lang="ru-RU">
                <a:latin typeface="Georgia" charset="0"/>
              </a:rPr>
              <a:t>И другие…</a:t>
            </a:r>
          </a:p>
        </p:txBody>
      </p:sp>
    </p:spTree>
    <p:extLst>
      <p:ext uri="{BB962C8B-B14F-4D97-AF65-F5344CB8AC3E}">
        <p14:creationId xmlns:p14="http://schemas.microsoft.com/office/powerpoint/2010/main" val="65667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758825"/>
          </a:xfrm>
        </p:spPr>
        <p:txBody>
          <a:bodyPr/>
          <a:lstStyle/>
          <a:p>
            <a:pPr eaLnBrk="1" hangingPunct="1"/>
            <a:r>
              <a:rPr lang="ru-RU">
                <a:latin typeface="Georgia" charset="0"/>
              </a:rPr>
              <a:t>Проект «Квадратные» цветы» 4 кл.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5438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85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758825"/>
          </a:xfrm>
        </p:spPr>
        <p:txBody>
          <a:bodyPr/>
          <a:lstStyle/>
          <a:p>
            <a:pPr eaLnBrk="1" hangingPunct="1"/>
            <a:r>
              <a:rPr lang="ru-RU">
                <a:latin typeface="Georgia" charset="0"/>
              </a:rPr>
              <a:t>Проект «Моя улица» 3 кл.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4676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14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5905" y="2967335"/>
            <a:ext cx="7752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565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5208" y="416762"/>
            <a:ext cx="7489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Что такое </a:t>
            </a:r>
            <a:r>
              <a:rPr lang="ru-RU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ПервоЛого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554" y="1060421"/>
            <a:ext cx="88724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ru-RU" b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Интегрированная творческая среда для начального школьного и внешкольного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Эффективное средство для развития познавательных способностей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Реализация проектного подхода в обучении</a:t>
            </a:r>
            <a:endParaRPr lang="ru-RU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 descr="C:\Users\Admin\Desktop\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848" y="2885813"/>
            <a:ext cx="2605188" cy="353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33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4572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Психолого-педагогические задачи </a:t>
            </a:r>
            <a:r>
              <a:rPr lang="ru-RU"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при совместной деятельности учителя и </a:t>
            </a:r>
            <a:r>
              <a:rPr lang="ru-RU" sz="24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учеников:</a:t>
            </a:r>
            <a:endParaRPr lang="ru-RU" sz="2400" b="1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r>
              <a:rPr lang="ru-RU" dirty="0" smtClean="0"/>
              <a:t>Развитие абстрактного мышления</a:t>
            </a:r>
          </a:p>
          <a:p>
            <a:r>
              <a:rPr lang="ru-RU" dirty="0" smtClean="0"/>
              <a:t>Развитие логики</a:t>
            </a:r>
          </a:p>
          <a:p>
            <a:r>
              <a:rPr lang="ru-RU" dirty="0" smtClean="0"/>
              <a:t>Реализация творческих способностей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15318" y="466421"/>
            <a:ext cx="637546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Психолого-педагогические </a:t>
            </a:r>
            <a:r>
              <a:rPr lang="ru-RU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задачи </a:t>
            </a:r>
            <a:endParaRPr lang="ru-RU" sz="28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программы </a:t>
            </a:r>
            <a:r>
              <a:rPr lang="ru-RU" sz="28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ПервоЛого</a:t>
            </a:r>
            <a:r>
              <a:rPr lang="ru-RU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en-US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05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127" y="1711354"/>
            <a:ext cx="7583487" cy="52179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6-летний </a:t>
            </a:r>
            <a:r>
              <a:rPr lang="ru-RU" dirty="0"/>
              <a:t>ребенок должен быть способен классифицировать предметы или явления, должен знать простейшие соотношения между классами, иметь представление о понятии «количество» и быть знакомым с основами измерения. </a:t>
            </a:r>
            <a:r>
              <a:rPr lang="ru-RU" dirty="0" smtClean="0"/>
              <a:t>Именно поэтому программу </a:t>
            </a:r>
            <a:r>
              <a:rPr lang="ru-RU" dirty="0" err="1" smtClean="0"/>
              <a:t>ПервоЛого</a:t>
            </a:r>
            <a:r>
              <a:rPr lang="ru-RU" dirty="0" smtClean="0"/>
              <a:t> рекомендуется использовать только после определения, обладает ли ребенок этими способностями по факту (ему может быть и 7, и 9, и 12 лет на начало пользования </a:t>
            </a:r>
            <a:r>
              <a:rPr lang="ru-RU" dirty="0" err="1" smtClean="0"/>
              <a:t>ПервоЛого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5718" y="260059"/>
            <a:ext cx="7606829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Развитие абстрактного </a:t>
            </a:r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мышления</a:t>
            </a:r>
          </a:p>
          <a:p>
            <a:pPr algn="ctr"/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696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0695" y="1459684"/>
            <a:ext cx="7583487" cy="4806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dirty="0"/>
              <a:t>младших школьников более развита наглядно-образная память. Дети лучше сохраняют в памяти конкретные сведения, лица, предметы, </a:t>
            </a:r>
            <a:r>
              <a:rPr lang="ru-RU" dirty="0" smtClean="0"/>
              <a:t>факты, </a:t>
            </a:r>
            <a:r>
              <a:rPr lang="ru-RU" dirty="0"/>
              <a:t>чем определения и объяснения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С помощью поэтапного освоения программы решаются такие «типичные проблемы» обучения, как недостаток </a:t>
            </a:r>
            <a:r>
              <a:rPr lang="ru-RU" dirty="0"/>
              <a:t>произвольного внимания, </a:t>
            </a:r>
            <a:r>
              <a:rPr lang="ru-RU" dirty="0" smtClean="0"/>
              <a:t>способности </a:t>
            </a:r>
            <a:r>
              <a:rPr lang="ru-RU" dirty="0"/>
              <a:t>к </a:t>
            </a:r>
            <a:r>
              <a:rPr lang="ru-RU" dirty="0" err="1" smtClean="0"/>
              <a:t>саморегуляции</a:t>
            </a:r>
            <a:r>
              <a:rPr lang="ru-RU" dirty="0"/>
              <a:t>, интерес к содержанию учебной деятельности, </a:t>
            </a:r>
            <a:r>
              <a:rPr lang="ru-RU" dirty="0" smtClean="0"/>
              <a:t>восприятие </a:t>
            </a:r>
            <a:r>
              <a:rPr lang="ru-RU" dirty="0"/>
              <a:t>становится </a:t>
            </a:r>
            <a:r>
              <a:rPr lang="ru-RU" dirty="0" smtClean="0"/>
              <a:t>«думающим» - и ВСЕ ЭТО переносится на все другие предметы образовательного цикла.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6661" y="134224"/>
            <a:ext cx="7697521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Становление логического мышления</a:t>
            </a:r>
          </a:p>
          <a:p>
            <a:pPr algn="ctr"/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37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9247" y="466421"/>
            <a:ext cx="4947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Проект в Лого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5557" y="1577130"/>
            <a:ext cx="7780768" cy="3892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ru-RU" sz="28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Существенным </a:t>
            </a:r>
            <a:r>
              <a:rPr lang="ru-RU"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является наличие цели </a:t>
            </a:r>
            <a:br>
              <a:rPr lang="ru-RU" sz="2800" b="1" dirty="0"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ru-RU"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(содержательно понятной и привлекательной для реализации</a:t>
            </a:r>
            <a:r>
              <a:rPr lang="ru-RU" sz="28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Инструмент для социализации детей с ОВЗ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Возможна корректировка в процессе выполнения</a:t>
            </a:r>
          </a:p>
        </p:txBody>
      </p:sp>
    </p:spTree>
    <p:extLst>
      <p:ext uri="{BB962C8B-B14F-4D97-AF65-F5344CB8AC3E}">
        <p14:creationId xmlns:p14="http://schemas.microsoft.com/office/powerpoint/2010/main" val="111633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9305" y="1610686"/>
            <a:ext cx="3657600" cy="42195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Программа </a:t>
            </a:r>
            <a:r>
              <a:rPr lang="ru-RU" dirty="0" err="1"/>
              <a:t>ПервоЛого</a:t>
            </a:r>
            <a:r>
              <a:rPr lang="ru-RU" dirty="0"/>
              <a:t> обладает простым, понятным, наглядным графическим интерфейсом, интуитивно понятным для младшего </a:t>
            </a:r>
            <a:r>
              <a:rPr lang="ru-RU" dirty="0" smtClean="0"/>
              <a:t>школьника.</a:t>
            </a:r>
            <a:r>
              <a:rPr lang="en-US" dirty="0" smtClean="0"/>
              <a:t> </a:t>
            </a:r>
            <a:r>
              <a:rPr lang="ru-RU" dirty="0"/>
              <a:t>Минимум надписей на экране, наличие меню, окон, красочных пиктограмм, подсказок, акцент на управлении </a:t>
            </a:r>
            <a:r>
              <a:rPr lang="ru-RU" dirty="0" smtClean="0"/>
              <a:t>мышью ( так же возможно использовать и графический планшет). Все </a:t>
            </a:r>
            <a:r>
              <a:rPr lang="ru-RU" dirty="0"/>
              <a:t>эти элементы простого и дружественного интерфейса программы способствуют быстрому освоению детьми навыков общения с современным компьютером</a:t>
            </a:r>
            <a:r>
              <a:rPr lang="ru-RU" dirty="0" smtClean="0"/>
              <a:t>. Имея в распоряжении современные технологии образования, учитель и ученик могут успешно заниматься даже в такой «тонкой» сфере деятельности, как творческий процесс.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Изображение 4" descr="7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848" y="2105549"/>
            <a:ext cx="4923424" cy="3548543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6550" y="502058"/>
            <a:ext cx="7789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Интерфейс </a:t>
            </a:r>
            <a:r>
              <a:rPr lang="ru-RU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</a:t>
            </a:r>
            <a:r>
              <a:rPr lang="ru-RU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ервоЛого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236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561975" y="914400"/>
            <a:ext cx="7800975" cy="5122863"/>
          </a:xfrm>
        </p:spPr>
        <p:txBody>
          <a:bodyPr/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2000" dirty="0"/>
              <a:t>Группа Лого Института новых технологий образования </a:t>
            </a:r>
            <a:r>
              <a:rPr lang="ru-RU" sz="2000" dirty="0" smtClean="0"/>
              <a:t>занимается разработкой и поддержкой </a:t>
            </a:r>
            <a:r>
              <a:rPr lang="ru-RU" sz="2000" dirty="0"/>
              <a:t>и </a:t>
            </a:r>
            <a:r>
              <a:rPr lang="ru-RU" sz="2000" dirty="0" smtClean="0"/>
              <a:t>продуктов</a:t>
            </a:r>
            <a:r>
              <a:rPr lang="ru-RU" sz="2000" dirty="0"/>
              <a:t>, связанных с языком Лого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800" dirty="0" smtClean="0"/>
              <a:t>Тех</a:t>
            </a:r>
            <a:r>
              <a:rPr lang="ru-RU" sz="2800" dirty="0"/>
              <a:t>. и метод. поддержка:  </a:t>
            </a:r>
            <a:r>
              <a:rPr lang="ru-RU" sz="2800" dirty="0" smtClean="0"/>
              <a:t>+7(495)915-13-94;</a:t>
            </a:r>
          </a:p>
          <a:p>
            <a:pPr marL="0" indent="0">
              <a:buNone/>
            </a:pPr>
            <a:r>
              <a:rPr lang="ru-RU" sz="2800" dirty="0" smtClean="0"/>
              <a:t>Сайт:</a:t>
            </a:r>
            <a:r>
              <a:rPr lang="en-US" sz="2800" dirty="0" smtClean="0"/>
              <a:t> </a:t>
            </a:r>
            <a:r>
              <a:rPr lang="ru-RU" sz="2800" dirty="0" smtClean="0"/>
              <a:t> </a:t>
            </a:r>
            <a:r>
              <a:rPr lang="en-US" sz="2800" dirty="0" smtClean="0"/>
              <a:t>www.int-edu.ru/logo/index.html</a:t>
            </a: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E-</a:t>
            </a:r>
            <a:r>
              <a:rPr lang="ru-RU" sz="2800" dirty="0" err="1" smtClean="0"/>
              <a:t>ail</a:t>
            </a:r>
            <a:r>
              <a:rPr lang="ru-RU" sz="2800" dirty="0"/>
              <a:t>: logo@int-edu.ru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6661" y="134224"/>
            <a:ext cx="7697521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Сайт Лого-сообщества учителей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19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4111" y="103531"/>
            <a:ext cx="4712949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Инструмент</a:t>
            </a:r>
            <a:b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«Черепашка»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6149" y="1857858"/>
            <a:ext cx="75790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ru-RU"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Управление формой объекта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ru-RU"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Программирование движения (повтор, поворот, </a:t>
            </a:r>
            <a:br>
              <a:rPr lang="ru-RU"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ru-RU"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растяжение, зеркальное отражение)</a:t>
            </a:r>
            <a:endParaRPr lang="ru-RU" sz="32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5" name="Изображение 4" descr="image08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195" y="5012450"/>
            <a:ext cx="1220433" cy="122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5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Революция">
  <a:themeElements>
    <a:clrScheme name="Революция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Революция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Революция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Офици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Революция.thmx</Template>
  <TotalTime>300</TotalTime>
  <Words>426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Революция</vt:lpstr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Интерфейс ПервоЛого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ПервоЛого - это открытая творческая среда, личный «компьютерный альбом» школьника.</vt:lpstr>
      <vt:lpstr>Проект «Квадратные» цветы» 4 кл.</vt:lpstr>
      <vt:lpstr>Проект «Моя улица» 3 кл.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Client</cp:lastModifiedBy>
  <cp:revision>25</cp:revision>
  <dcterms:created xsi:type="dcterms:W3CDTF">2012-10-30T11:08:48Z</dcterms:created>
  <dcterms:modified xsi:type="dcterms:W3CDTF">2015-05-29T08:53:44Z</dcterms:modified>
</cp:coreProperties>
</file>